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41.xml" ContentType="application/vnd.ms-office.chartcolorstyle+xml"/>
  <Override PartName="/ppt/charts/colors42.xml" ContentType="application/vnd.ms-office.chartcolorstyle+xml"/>
  <Override PartName="/ppt/charts/colors43.xml" ContentType="application/vnd.ms-office.chartcolorstyle+xml"/>
  <Override PartName="/ppt/charts/colors44.xml" ContentType="application/vnd.ms-office.chartcolorstyle+xml"/>
  <Override PartName="/ppt/charts/colors45.xml" ContentType="application/vnd.ms-office.chartcolorstyle+xml"/>
  <Override PartName="/ppt/charts/colors46.xml" ContentType="application/vnd.ms-office.chartcolorstyle+xml"/>
  <Override PartName="/ppt/charts/colors47.xml" ContentType="application/vnd.ms-office.chartcolorstyle+xml"/>
  <Override PartName="/ppt/charts/colors48.xml" ContentType="application/vnd.ms-office.chartcolorstyle+xml"/>
  <Override PartName="/ppt/charts/colors49.xml" ContentType="application/vnd.ms-office.chartcolorstyle+xml"/>
  <Override PartName="/ppt/charts/colors5.xml" ContentType="application/vnd.ms-office.chartcolorstyle+xml"/>
  <Override PartName="/ppt/charts/colors50.xml" ContentType="application/vnd.ms-office.chartcolorstyle+xml"/>
  <Override PartName="/ppt/charts/colors51.xml" ContentType="application/vnd.ms-office.chartcolorstyle+xml"/>
  <Override PartName="/ppt/charts/colors52.xml" ContentType="application/vnd.ms-office.chartcolorstyle+xml"/>
  <Override PartName="/ppt/charts/colors53.xml" ContentType="application/vnd.ms-office.chartcolorstyle+xml"/>
  <Override PartName="/ppt/charts/colors54.xml" ContentType="application/vnd.ms-office.chartcolorstyle+xml"/>
  <Override PartName="/ppt/charts/colors55.xml" ContentType="application/vnd.ms-office.chartcolorstyle+xml"/>
  <Override PartName="/ppt/charts/colors56.xml" ContentType="application/vnd.ms-office.chartcolorstyle+xml"/>
  <Override PartName="/ppt/charts/colors57.xml" ContentType="application/vnd.ms-office.chartcolorstyle+xml"/>
  <Override PartName="/ppt/charts/colors58.xml" ContentType="application/vnd.ms-office.chartcolorstyle+xml"/>
  <Override PartName="/ppt/charts/colors59.xml" ContentType="application/vnd.ms-office.chartcolorstyle+xml"/>
  <Override PartName="/ppt/charts/colors6.xml" ContentType="application/vnd.ms-office.chartcolorstyle+xml"/>
  <Override PartName="/ppt/charts/colors60.xml" ContentType="application/vnd.ms-office.chartcolorstyle+xml"/>
  <Override PartName="/ppt/charts/colors61.xml" ContentType="application/vnd.ms-office.chartcolorstyle+xml"/>
  <Override PartName="/ppt/charts/colors62.xml" ContentType="application/vnd.ms-office.chartcolorstyle+xml"/>
  <Override PartName="/ppt/charts/colors63.xml" ContentType="application/vnd.ms-office.chartcolorstyle+xml"/>
  <Override PartName="/ppt/charts/colors64.xml" ContentType="application/vnd.ms-office.chartcolorstyle+xml"/>
  <Override PartName="/ppt/charts/colors65.xml" ContentType="application/vnd.ms-office.chartcolorstyle+xml"/>
  <Override PartName="/ppt/charts/colors66.xml" ContentType="application/vnd.ms-office.chartcolorstyle+xml"/>
  <Override PartName="/ppt/charts/colors67.xml" ContentType="application/vnd.ms-office.chartcolorstyle+xml"/>
  <Override PartName="/ppt/charts/colors68.xml" ContentType="application/vnd.ms-office.chartcolorstyle+xml"/>
  <Override PartName="/ppt/charts/colors69.xml" ContentType="application/vnd.ms-office.chartcolorstyle+xml"/>
  <Override PartName="/ppt/charts/colors7.xml" ContentType="application/vnd.ms-office.chartcolorstyle+xml"/>
  <Override PartName="/ppt/charts/colors70.xml" ContentType="application/vnd.ms-office.chartcolorstyle+xml"/>
  <Override PartName="/ppt/charts/colors71.xml" ContentType="application/vnd.ms-office.chartcolorstyle+xml"/>
  <Override PartName="/ppt/charts/colors72.xml" ContentType="application/vnd.ms-office.chartcolorstyle+xml"/>
  <Override PartName="/ppt/charts/colors73.xml" ContentType="application/vnd.ms-office.chartcolorstyle+xml"/>
  <Override PartName="/ppt/charts/colors74.xml" ContentType="application/vnd.ms-office.chartcolorstyle+xml"/>
  <Override PartName="/ppt/charts/colors75.xml" ContentType="application/vnd.ms-office.chartcolorstyle+xml"/>
  <Override PartName="/ppt/charts/colors76.xml" ContentType="application/vnd.ms-office.chartcolorstyle+xml"/>
  <Override PartName="/ppt/charts/colors77.xml" ContentType="application/vnd.ms-office.chartcolorstyle+xml"/>
  <Override PartName="/ppt/charts/colors78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41.xml" ContentType="application/vnd.ms-office.chartstyle+xml"/>
  <Override PartName="/ppt/charts/style42.xml" ContentType="application/vnd.ms-office.chartstyle+xml"/>
  <Override PartName="/ppt/charts/style43.xml" ContentType="application/vnd.ms-office.chartstyle+xml"/>
  <Override PartName="/ppt/charts/style44.xml" ContentType="application/vnd.ms-office.chartstyle+xml"/>
  <Override PartName="/ppt/charts/style45.xml" ContentType="application/vnd.ms-office.chartstyle+xml"/>
  <Override PartName="/ppt/charts/style46.xml" ContentType="application/vnd.ms-office.chartstyle+xml"/>
  <Override PartName="/ppt/charts/style47.xml" ContentType="application/vnd.ms-office.chartstyle+xml"/>
  <Override PartName="/ppt/charts/style48.xml" ContentType="application/vnd.ms-office.chartstyle+xml"/>
  <Override PartName="/ppt/charts/style49.xml" ContentType="application/vnd.ms-office.chartstyle+xml"/>
  <Override PartName="/ppt/charts/style5.xml" ContentType="application/vnd.ms-office.chartstyle+xml"/>
  <Override PartName="/ppt/charts/style50.xml" ContentType="application/vnd.ms-office.chartstyle+xml"/>
  <Override PartName="/ppt/charts/style51.xml" ContentType="application/vnd.ms-office.chartstyle+xml"/>
  <Override PartName="/ppt/charts/style52.xml" ContentType="application/vnd.ms-office.chartstyle+xml"/>
  <Override PartName="/ppt/charts/style53.xml" ContentType="application/vnd.ms-office.chartstyle+xml"/>
  <Override PartName="/ppt/charts/style54.xml" ContentType="application/vnd.ms-office.chartstyle+xml"/>
  <Override PartName="/ppt/charts/style55.xml" ContentType="application/vnd.ms-office.chartstyle+xml"/>
  <Override PartName="/ppt/charts/style56.xml" ContentType="application/vnd.ms-office.chartstyle+xml"/>
  <Override PartName="/ppt/charts/style57.xml" ContentType="application/vnd.ms-office.chartstyle+xml"/>
  <Override PartName="/ppt/charts/style58.xml" ContentType="application/vnd.ms-office.chartstyle+xml"/>
  <Override PartName="/ppt/charts/style59.xml" ContentType="application/vnd.ms-office.chartstyle+xml"/>
  <Override PartName="/ppt/charts/style6.xml" ContentType="application/vnd.ms-office.chartstyle+xml"/>
  <Override PartName="/ppt/charts/style60.xml" ContentType="application/vnd.ms-office.chartstyle+xml"/>
  <Override PartName="/ppt/charts/style61.xml" ContentType="application/vnd.ms-office.chartstyle+xml"/>
  <Override PartName="/ppt/charts/style62.xml" ContentType="application/vnd.ms-office.chartstyle+xml"/>
  <Override PartName="/ppt/charts/style63.xml" ContentType="application/vnd.ms-office.chartstyle+xml"/>
  <Override PartName="/ppt/charts/style64.xml" ContentType="application/vnd.ms-office.chartstyle+xml"/>
  <Override PartName="/ppt/charts/style65.xml" ContentType="application/vnd.ms-office.chartstyle+xml"/>
  <Override PartName="/ppt/charts/style66.xml" ContentType="application/vnd.ms-office.chartstyle+xml"/>
  <Override PartName="/ppt/charts/style67.xml" ContentType="application/vnd.ms-office.chartstyle+xml"/>
  <Override PartName="/ppt/charts/style68.xml" ContentType="application/vnd.ms-office.chartstyle+xml"/>
  <Override PartName="/ppt/charts/style69.xml" ContentType="application/vnd.ms-office.chartstyle+xml"/>
  <Override PartName="/ppt/charts/style7.xml" ContentType="application/vnd.ms-office.chartstyle+xml"/>
  <Override PartName="/ppt/charts/style70.xml" ContentType="application/vnd.ms-office.chartstyle+xml"/>
  <Override PartName="/ppt/charts/style71.xml" ContentType="application/vnd.ms-office.chartstyle+xml"/>
  <Override PartName="/ppt/charts/style72.xml" ContentType="application/vnd.ms-office.chartstyle+xml"/>
  <Override PartName="/ppt/charts/style73.xml" ContentType="application/vnd.ms-office.chartstyle+xml"/>
  <Override PartName="/ppt/charts/style74.xml" ContentType="application/vnd.ms-office.chartstyle+xml"/>
  <Override PartName="/ppt/charts/style75.xml" ContentType="application/vnd.ms-office.chartstyle+xml"/>
  <Override PartName="/ppt/charts/style76.xml" ContentType="application/vnd.ms-office.chartstyle+xml"/>
  <Override PartName="/ppt/charts/style77.xml" ContentType="application/vnd.ms-office.chartstyle+xml"/>
  <Override PartName="/ppt/charts/style78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media/image12.svg" ContentType="image/svg+xml"/>
  <Override PartName="/ppt/media/image14.svg" ContentType="image/svg+xml"/>
  <Override PartName="/ppt/media/image16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463" r:id="rId3"/>
    <p:sldId id="413" r:id="rId4"/>
    <p:sldId id="259" r:id="rId5"/>
    <p:sldId id="261" r:id="rId6"/>
    <p:sldId id="264" r:id="rId7"/>
    <p:sldId id="275" r:id="rId8"/>
    <p:sldId id="276" r:id="rId9"/>
    <p:sldId id="464" r:id="rId10"/>
    <p:sldId id="369" r:id="rId11"/>
    <p:sldId id="371" r:id="rId12"/>
    <p:sldId id="370" r:id="rId13"/>
    <p:sldId id="285" r:id="rId14"/>
    <p:sldId id="277" r:id="rId15"/>
    <p:sldId id="416" r:id="rId16"/>
    <p:sldId id="431" r:id="rId17"/>
    <p:sldId id="462" r:id="rId18"/>
    <p:sldId id="279" r:id="rId19"/>
    <p:sldId id="409" r:id="rId20"/>
    <p:sldId id="278" r:id="rId21"/>
    <p:sldId id="280" r:id="rId22"/>
    <p:sldId id="435" r:id="rId23"/>
    <p:sldId id="436" r:id="rId24"/>
    <p:sldId id="418" r:id="rId25"/>
    <p:sldId id="318" r:id="rId26"/>
    <p:sldId id="427" r:id="rId27"/>
    <p:sldId id="419" r:id="rId28"/>
    <p:sldId id="420" r:id="rId29"/>
    <p:sldId id="421" r:id="rId30"/>
    <p:sldId id="422" r:id="rId31"/>
    <p:sldId id="452" r:id="rId32"/>
    <p:sldId id="423" r:id="rId33"/>
    <p:sldId id="325" r:id="rId34"/>
    <p:sldId id="428" r:id="rId35"/>
    <p:sldId id="460" r:id="rId36"/>
    <p:sldId id="438" r:id="rId37"/>
    <p:sldId id="282" r:id="rId38"/>
    <p:sldId id="424" r:id="rId39"/>
    <p:sldId id="283" r:id="rId40"/>
    <p:sldId id="414" r:id="rId41"/>
    <p:sldId id="288" r:id="rId42"/>
    <p:sldId id="290" r:id="rId43"/>
    <p:sldId id="455" r:id="rId44"/>
    <p:sldId id="281" r:id="rId45"/>
    <p:sldId id="439" r:id="rId46"/>
    <p:sldId id="456" r:id="rId47"/>
    <p:sldId id="358" r:id="rId48"/>
    <p:sldId id="374" r:id="rId49"/>
    <p:sldId id="362" r:id="rId50"/>
    <p:sldId id="458" r:id="rId51"/>
    <p:sldId id="465" r:id="rId52"/>
    <p:sldId id="272" r:id="rId53"/>
    <p:sldId id="273" r:id="rId54"/>
    <p:sldId id="426" r:id="rId55"/>
    <p:sldId id="425" r:id="rId56"/>
    <p:sldId id="376" r:id="rId57"/>
    <p:sldId id="377" r:id="rId58"/>
    <p:sldId id="440" r:id="rId59"/>
    <p:sldId id="441" r:id="rId60"/>
    <p:sldId id="442" r:id="rId61"/>
    <p:sldId id="449" r:id="rId62"/>
    <p:sldId id="450" r:id="rId63"/>
    <p:sldId id="451" r:id="rId64"/>
    <p:sldId id="443" r:id="rId65"/>
    <p:sldId id="444" r:id="rId66"/>
    <p:sldId id="339" r:id="rId67"/>
    <p:sldId id="342" r:id="rId68"/>
    <p:sldId id="346" r:id="rId69"/>
    <p:sldId id="448" r:id="rId70"/>
    <p:sldId id="347" r:id="rId71"/>
    <p:sldId id="350" r:id="rId72"/>
    <p:sldId id="351" r:id="rId73"/>
    <p:sldId id="353" r:id="rId74"/>
    <p:sldId id="446" r:id="rId7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7" roundtripDataSignature="AMtx7miPE9wXBn+2MC/JZlwAQYKfkYfi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E"/>
    <a:srgbClr val="00223A"/>
    <a:srgbClr val="F8961E"/>
    <a:srgbClr val="92D050"/>
    <a:srgbClr val="FFC000"/>
    <a:srgbClr val="ED7D31"/>
    <a:srgbClr val="FFFF99"/>
    <a:srgbClr val="55B296"/>
    <a:srgbClr val="E53C3E"/>
    <a:srgbClr val="3A4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751CB-BC3B-D43B-038B-C4F7789A143D}" v="1064" dt="2025-09-29T19:55:58.298"/>
  </p1510:revLst>
</p1510:revInfo>
</file>

<file path=ppt/tableStyles.xml><?xml version="1.0" encoding="utf-8"?>
<a:tblStyleLst xmlns:a="http://schemas.openxmlformats.org/drawingml/2006/main" def="{991015D7-D160-4A9F-BB4E-07FA0D646497}">
  <a:tblStyle styleId="{991015D7-D160-4A9F-BB4E-07FA0D64649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8" autoAdjust="0"/>
    <p:restoredTop sz="93979" autoAdjust="0"/>
  </p:normalViewPr>
  <p:slideViewPr>
    <p:cSldViewPr snapToGrid="0">
      <p:cViewPr varScale="1">
        <p:scale>
          <a:sx n="82" d="100"/>
          <a:sy n="82" d="100"/>
        </p:scale>
        <p:origin x="29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84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137" Type="http://customschemas.google.com/relationships/presentationmetadata" Target="metadata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Relationship Id="rId142" Type="http://schemas.microsoft.com/office/2016/11/relationships/changesInfo" Target="changesInfos/changesInfo1.xml"/><Relationship Id="rId1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moralesruiz@ug.uchile.cl" userId="S::urn:spo:guest#pmoralesruiz@ug.uchile.cl::" providerId="AD" clId="Web-{F44751CB-BC3B-D43B-038B-C4F7789A143D}"/>
    <pc:docChg chg="modSld sldOrd">
      <pc:chgData name="pmoralesruiz@ug.uchile.cl" userId="S::urn:spo:guest#pmoralesruiz@ug.uchile.cl::" providerId="AD" clId="Web-{F44751CB-BC3B-D43B-038B-C4F7789A143D}" dt="2025-09-29T19:55:56.142" v="579" actId="20577"/>
      <pc:docMkLst>
        <pc:docMk/>
      </pc:docMkLst>
      <pc:sldChg chg="addSp modSp">
        <pc:chgData name="pmoralesruiz@ug.uchile.cl" userId="S::urn:spo:guest#pmoralesruiz@ug.uchile.cl::" providerId="AD" clId="Web-{F44751CB-BC3B-D43B-038B-C4F7789A143D}" dt="2025-09-29T19:30:34.956" v="19"/>
        <pc:sldMkLst>
          <pc:docMk/>
          <pc:sldMk cId="0" sldId="276"/>
        </pc:sldMkLst>
        <pc:spChg chg="add mod">
          <ac:chgData name="pmoralesruiz@ug.uchile.cl" userId="S::urn:spo:guest#pmoralesruiz@ug.uchile.cl::" providerId="AD" clId="Web-{F44751CB-BC3B-D43B-038B-C4F7789A143D}" dt="2025-09-29T19:30:34.956" v="19"/>
          <ac:spMkLst>
            <pc:docMk/>
            <pc:sldMk cId="0" sldId="276"/>
            <ac:spMk id="2" creationId="{E10BBA97-F9A8-A8B9-0649-333B75BE1590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47:20.501" v="451" actId="20577"/>
        <pc:sldMkLst>
          <pc:docMk/>
          <pc:sldMk cId="0" sldId="288"/>
        </pc:sldMkLst>
        <pc:spChg chg="add mod">
          <ac:chgData name="pmoralesruiz@ug.uchile.cl" userId="S::urn:spo:guest#pmoralesruiz@ug.uchile.cl::" providerId="AD" clId="Web-{F44751CB-BC3B-D43B-038B-C4F7789A143D}" dt="2025-09-29T19:47:12.517" v="446" actId="1076"/>
          <ac:spMkLst>
            <pc:docMk/>
            <pc:sldMk cId="0" sldId="288"/>
            <ac:spMk id="2" creationId="{6C63D560-5F7E-79D1-71E2-8846E8A84BCE}"/>
          </ac:spMkLst>
        </pc:spChg>
        <pc:spChg chg="mod">
          <ac:chgData name="pmoralesruiz@ug.uchile.cl" userId="S::urn:spo:guest#pmoralesruiz@ug.uchile.cl::" providerId="AD" clId="Web-{F44751CB-BC3B-D43B-038B-C4F7789A143D}" dt="2025-09-29T19:47:20.501" v="451" actId="20577"/>
          <ac:spMkLst>
            <pc:docMk/>
            <pc:sldMk cId="0" sldId="288"/>
            <ac:spMk id="10" creationId="{00000000-0000-0000-0000-000000000000}"/>
          </ac:spMkLst>
        </pc:spChg>
      </pc:sldChg>
      <pc:sldChg chg="addSp delSp modSp">
        <pc:chgData name="pmoralesruiz@ug.uchile.cl" userId="S::urn:spo:guest#pmoralesruiz@ug.uchile.cl::" providerId="AD" clId="Web-{F44751CB-BC3B-D43B-038B-C4F7789A143D}" dt="2025-09-29T19:45:48.501" v="380" actId="20577"/>
        <pc:sldMkLst>
          <pc:docMk/>
          <pc:sldMk cId="2360770230" sldId="320"/>
        </pc:sldMkLst>
        <pc:spChg chg="add del mod">
          <ac:chgData name="pmoralesruiz@ug.uchile.cl" userId="S::urn:spo:guest#pmoralesruiz@ug.uchile.cl::" providerId="AD" clId="Web-{F44751CB-BC3B-D43B-038B-C4F7789A143D}" dt="2025-09-29T19:45:08.595" v="376"/>
          <ac:spMkLst>
            <pc:docMk/>
            <pc:sldMk cId="2360770230" sldId="320"/>
            <ac:spMk id="3" creationId="{6EAEB634-A22E-B8E5-B970-95FB322137BD}"/>
          </ac:spMkLst>
        </pc:spChg>
        <pc:spChg chg="add mod">
          <ac:chgData name="pmoralesruiz@ug.uchile.cl" userId="S::urn:spo:guest#pmoralesruiz@ug.uchile.cl::" providerId="AD" clId="Web-{F44751CB-BC3B-D43B-038B-C4F7789A143D}" dt="2025-09-29T19:45:48.501" v="380" actId="20577"/>
          <ac:spMkLst>
            <pc:docMk/>
            <pc:sldMk cId="2360770230" sldId="320"/>
            <ac:spMk id="5" creationId="{A8C824A5-4E68-AF01-B39D-8E84DD3EEFDA}"/>
          </ac:spMkLst>
        </pc:spChg>
        <pc:spChg chg="mod">
          <ac:chgData name="pmoralesruiz@ug.uchile.cl" userId="S::urn:spo:guest#pmoralesruiz@ug.uchile.cl::" providerId="AD" clId="Web-{F44751CB-BC3B-D43B-038B-C4F7789A143D}" dt="2025-09-29T19:43:48.580" v="286" actId="20577"/>
          <ac:spMkLst>
            <pc:docMk/>
            <pc:sldMk cId="2360770230" sldId="320"/>
            <ac:spMk id="16" creationId="{0DD7486D-237B-42B2-BCA9-866AB0479A58}"/>
          </ac:spMkLst>
        </pc:spChg>
      </pc:sldChg>
      <pc:sldChg chg="modSp">
        <pc:chgData name="pmoralesruiz@ug.uchile.cl" userId="S::urn:spo:guest#pmoralesruiz@ug.uchile.cl::" providerId="AD" clId="Web-{F44751CB-BC3B-D43B-038B-C4F7789A143D}" dt="2025-09-29T19:54:28.548" v="497" actId="20577"/>
        <pc:sldMkLst>
          <pc:docMk/>
          <pc:sldMk cId="0" sldId="346"/>
        </pc:sldMkLst>
        <pc:spChg chg="mod">
          <ac:chgData name="pmoralesruiz@ug.uchile.cl" userId="S::urn:spo:guest#pmoralesruiz@ug.uchile.cl::" providerId="AD" clId="Web-{F44751CB-BC3B-D43B-038B-C4F7789A143D}" dt="2025-09-29T19:54:28.548" v="497" actId="20577"/>
          <ac:spMkLst>
            <pc:docMk/>
            <pc:sldMk cId="0" sldId="346"/>
            <ac:spMk id="1041" creationId="{00000000-0000-0000-0000-000000000000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53:56.642" v="488"/>
        <pc:sldMkLst>
          <pc:docMk/>
          <pc:sldMk cId="479603681" sldId="403"/>
        </pc:sldMkLst>
        <pc:spChg chg="add mod">
          <ac:chgData name="pmoralesruiz@ug.uchile.cl" userId="S::urn:spo:guest#pmoralesruiz@ug.uchile.cl::" providerId="AD" clId="Web-{F44751CB-BC3B-D43B-038B-C4F7789A143D}" dt="2025-09-29T19:53:56.642" v="488"/>
          <ac:spMkLst>
            <pc:docMk/>
            <pc:sldMk cId="479603681" sldId="403"/>
            <ac:spMk id="3" creationId="{B6FB5695-1728-C720-4FF5-9799E92D87B5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31:52.831" v="39" actId="20577"/>
        <pc:sldMkLst>
          <pc:docMk/>
          <pc:sldMk cId="3006985062" sldId="416"/>
        </pc:sldMkLst>
        <pc:spChg chg="add mod">
          <ac:chgData name="pmoralesruiz@ug.uchile.cl" userId="S::urn:spo:guest#pmoralesruiz@ug.uchile.cl::" providerId="AD" clId="Web-{F44751CB-BC3B-D43B-038B-C4F7789A143D}" dt="2025-09-29T19:31:28.565" v="21" actId="1076"/>
          <ac:spMkLst>
            <pc:docMk/>
            <pc:sldMk cId="3006985062" sldId="416"/>
            <ac:spMk id="3" creationId="{CA4C0EE7-D175-AF7D-E4D6-E685DF194632}"/>
          </ac:spMkLst>
        </pc:spChg>
        <pc:spChg chg="add mod">
          <ac:chgData name="pmoralesruiz@ug.uchile.cl" userId="S::urn:spo:guest#pmoralesruiz@ug.uchile.cl::" providerId="AD" clId="Web-{F44751CB-BC3B-D43B-038B-C4F7789A143D}" dt="2025-09-29T19:31:52.831" v="39" actId="20577"/>
          <ac:spMkLst>
            <pc:docMk/>
            <pc:sldMk cId="3006985062" sldId="416"/>
            <ac:spMk id="4" creationId="{1B3D275E-11A2-7608-1591-00D1CAE8809D}"/>
          </ac:spMkLst>
        </pc:spChg>
      </pc:sldChg>
      <pc:sldChg chg="addSp delSp modSp">
        <pc:chgData name="pmoralesruiz@ug.uchile.cl" userId="S::urn:spo:guest#pmoralesruiz@ug.uchile.cl::" providerId="AD" clId="Web-{F44751CB-BC3B-D43B-038B-C4F7789A143D}" dt="2025-09-29T19:41:53.611" v="284"/>
        <pc:sldMkLst>
          <pc:docMk/>
          <pc:sldMk cId="1012220188" sldId="419"/>
        </pc:sldMkLst>
        <pc:spChg chg="add del mod">
          <ac:chgData name="pmoralesruiz@ug.uchile.cl" userId="S::urn:spo:guest#pmoralesruiz@ug.uchile.cl::" providerId="AD" clId="Web-{F44751CB-BC3B-D43B-038B-C4F7789A143D}" dt="2025-09-29T19:41:53.611" v="284"/>
          <ac:spMkLst>
            <pc:docMk/>
            <pc:sldMk cId="1012220188" sldId="419"/>
            <ac:spMk id="4" creationId="{C3082D89-D0C0-96A5-693D-DF9A15524AD3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39:56.565" v="277" actId="1076"/>
        <pc:sldMkLst>
          <pc:docMk/>
          <pc:sldMk cId="235619057" sldId="427"/>
        </pc:sldMkLst>
        <pc:spChg chg="add mod">
          <ac:chgData name="pmoralesruiz@ug.uchile.cl" userId="S::urn:spo:guest#pmoralesruiz@ug.uchile.cl::" providerId="AD" clId="Web-{F44751CB-BC3B-D43B-038B-C4F7789A143D}" dt="2025-09-29T19:39:56.565" v="277" actId="1076"/>
          <ac:spMkLst>
            <pc:docMk/>
            <pc:sldMk cId="235619057" sldId="427"/>
            <ac:spMk id="3" creationId="{FC6C4110-BC77-F365-BE6F-6511F3962DDA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33:19.596" v="103" actId="20577"/>
        <pc:sldMkLst>
          <pc:docMk/>
          <pc:sldMk cId="391928943" sldId="431"/>
        </pc:sldMkLst>
        <pc:spChg chg="add mod">
          <ac:chgData name="pmoralesruiz@ug.uchile.cl" userId="S::urn:spo:guest#pmoralesruiz@ug.uchile.cl::" providerId="AD" clId="Web-{F44751CB-BC3B-D43B-038B-C4F7789A143D}" dt="2025-09-29T19:33:19.596" v="103" actId="20577"/>
          <ac:spMkLst>
            <pc:docMk/>
            <pc:sldMk cId="391928943" sldId="431"/>
            <ac:spMk id="3" creationId="{C16525DD-1487-9270-0D9C-49B03147F162}"/>
          </ac:spMkLst>
        </pc:spChg>
      </pc:sldChg>
      <pc:sldChg chg="addSp">
        <pc:chgData name="pmoralesruiz@ug.uchile.cl" userId="S::urn:spo:guest#pmoralesruiz@ug.uchile.cl::" providerId="AD" clId="Web-{F44751CB-BC3B-D43B-038B-C4F7789A143D}" dt="2025-09-29T19:33:34.909" v="104"/>
        <pc:sldMkLst>
          <pc:docMk/>
          <pc:sldMk cId="3091702772" sldId="433"/>
        </pc:sldMkLst>
        <pc:spChg chg="add">
          <ac:chgData name="pmoralesruiz@ug.uchile.cl" userId="S::urn:spo:guest#pmoralesruiz@ug.uchile.cl::" providerId="AD" clId="Web-{F44751CB-BC3B-D43B-038B-C4F7789A143D}" dt="2025-09-29T19:33:34.909" v="104"/>
          <ac:spMkLst>
            <pc:docMk/>
            <pc:sldMk cId="3091702772" sldId="433"/>
            <ac:spMk id="3" creationId="{09F731A5-D0D0-0D79-953D-70652C21F9FD}"/>
          </ac:spMkLst>
        </pc:spChg>
      </pc:sldChg>
      <pc:sldChg chg="addSp modSp ord">
        <pc:chgData name="pmoralesruiz@ug.uchile.cl" userId="S::urn:spo:guest#pmoralesruiz@ug.uchile.cl::" providerId="AD" clId="Web-{F44751CB-BC3B-D43B-038B-C4F7789A143D}" dt="2025-09-29T19:52:51.720" v="469" actId="20577"/>
        <pc:sldMkLst>
          <pc:docMk/>
          <pc:sldMk cId="391977841" sldId="435"/>
        </pc:sldMkLst>
        <pc:spChg chg="add mod">
          <ac:chgData name="pmoralesruiz@ug.uchile.cl" userId="S::urn:spo:guest#pmoralesruiz@ug.uchile.cl::" providerId="AD" clId="Web-{F44751CB-BC3B-D43B-038B-C4F7789A143D}" dt="2025-09-29T19:52:51.720" v="469" actId="20577"/>
          <ac:spMkLst>
            <pc:docMk/>
            <pc:sldMk cId="391977841" sldId="435"/>
            <ac:spMk id="3" creationId="{84778075-D042-C787-5FE4-DE07A0445984}"/>
          </ac:spMkLst>
        </pc:spChg>
        <pc:spChg chg="add mod">
          <ac:chgData name="pmoralesruiz@ug.uchile.cl" userId="S::urn:spo:guest#pmoralesruiz@ug.uchile.cl::" providerId="AD" clId="Web-{F44751CB-BC3B-D43B-038B-C4F7789A143D}" dt="2025-09-29T19:52:23.423" v="464" actId="20577"/>
          <ac:spMkLst>
            <pc:docMk/>
            <pc:sldMk cId="391977841" sldId="435"/>
            <ac:spMk id="5" creationId="{04A490B3-5449-7620-0CCB-915C57BEB288}"/>
          </ac:spMkLst>
        </pc:spChg>
        <pc:spChg chg="mod">
          <ac:chgData name="pmoralesruiz@ug.uchile.cl" userId="S::urn:spo:guest#pmoralesruiz@ug.uchile.cl::" providerId="AD" clId="Web-{F44751CB-BC3B-D43B-038B-C4F7789A143D}" dt="2025-09-29T19:52:30.345" v="466" actId="1076"/>
          <ac:spMkLst>
            <pc:docMk/>
            <pc:sldMk cId="391977841" sldId="435"/>
            <ac:spMk id="352" creationId="{00000000-0000-0000-0000-000000000000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44:55.470" v="373"/>
        <pc:sldMkLst>
          <pc:docMk/>
          <pc:sldMk cId="2351128133" sldId="437"/>
        </pc:sldMkLst>
        <pc:spChg chg="add mod">
          <ac:chgData name="pmoralesruiz@ug.uchile.cl" userId="S::urn:spo:guest#pmoralesruiz@ug.uchile.cl::" providerId="AD" clId="Web-{F44751CB-BC3B-D43B-038B-C4F7789A143D}" dt="2025-09-29T19:44:55.470" v="373"/>
          <ac:spMkLst>
            <pc:docMk/>
            <pc:sldMk cId="2351128133" sldId="437"/>
            <ac:spMk id="2" creationId="{2EC0A6D2-294E-1A82-7359-45C1F595CE77}"/>
          </ac:spMkLst>
        </pc:spChg>
        <pc:spChg chg="mod">
          <ac:chgData name="pmoralesruiz@ug.uchile.cl" userId="S::urn:spo:guest#pmoralesruiz@ug.uchile.cl::" providerId="AD" clId="Web-{F44751CB-BC3B-D43B-038B-C4F7789A143D}" dt="2025-09-29T19:44:00.517" v="288" actId="20577"/>
          <ac:spMkLst>
            <pc:docMk/>
            <pc:sldMk cId="2351128133" sldId="437"/>
            <ac:spMk id="16" creationId="{0DD7486D-237B-42B2-BCA9-866AB0479A58}"/>
          </ac:spMkLst>
        </pc:spChg>
        <pc:spChg chg="mod">
          <ac:chgData name="pmoralesruiz@ug.uchile.cl" userId="S::urn:spo:guest#pmoralesruiz@ug.uchile.cl::" providerId="AD" clId="Web-{F44751CB-BC3B-D43B-038B-C4F7789A143D}" dt="2025-09-29T19:44:05.376" v="290" actId="20577"/>
          <ac:spMkLst>
            <pc:docMk/>
            <pc:sldMk cId="2351128133" sldId="437"/>
            <ac:spMk id="20" creationId="{FFACC3AB-CC36-4F63-8B2F-36DA5A2322C4}"/>
          </ac:spMkLst>
        </pc:spChg>
      </pc:sldChg>
      <pc:sldChg chg="addSp modSp">
        <pc:chgData name="pmoralesruiz@ug.uchile.cl" userId="S::urn:spo:guest#pmoralesruiz@ug.uchile.cl::" providerId="AD" clId="Web-{F44751CB-BC3B-D43B-038B-C4F7789A143D}" dt="2025-09-29T19:55:56.142" v="579" actId="20577"/>
        <pc:sldMkLst>
          <pc:docMk/>
          <pc:sldMk cId="1135431551" sldId="446"/>
        </pc:sldMkLst>
        <pc:spChg chg="add mod">
          <ac:chgData name="pmoralesruiz@ug.uchile.cl" userId="S::urn:spo:guest#pmoralesruiz@ug.uchile.cl::" providerId="AD" clId="Web-{F44751CB-BC3B-D43B-038B-C4F7789A143D}" dt="2025-09-29T19:55:56.142" v="579" actId="20577"/>
          <ac:spMkLst>
            <pc:docMk/>
            <pc:sldMk cId="1135431551" sldId="446"/>
            <ac:spMk id="3" creationId="{D2D2A4D6-0F7F-9CB9-86B4-2B52E4F49A74}"/>
          </ac:spMkLst>
        </pc:spChg>
      </pc:sldChg>
      <pc:sldChg chg="addSp delSp modSp">
        <pc:chgData name="pmoralesruiz@ug.uchile.cl" userId="S::urn:spo:guest#pmoralesruiz@ug.uchile.cl::" providerId="AD" clId="Web-{F44751CB-BC3B-D43B-038B-C4F7789A143D}" dt="2025-09-29T19:51:14.704" v="458"/>
        <pc:sldMkLst>
          <pc:docMk/>
          <pc:sldMk cId="806740195" sldId="458"/>
        </pc:sldMkLst>
        <pc:picChg chg="add del mod">
          <ac:chgData name="pmoralesruiz@ug.uchile.cl" userId="S::urn:spo:guest#pmoralesruiz@ug.uchile.cl::" providerId="AD" clId="Web-{F44751CB-BC3B-D43B-038B-C4F7789A143D}" dt="2025-09-29T19:49:46.157" v="453"/>
          <ac:picMkLst>
            <pc:docMk/>
            <pc:sldMk cId="806740195" sldId="458"/>
            <ac:picMk id="2" creationId="{3CA887A3-D19A-1FFF-B830-45968020083E}"/>
          </ac:picMkLst>
        </pc:picChg>
        <pc:picChg chg="add mod">
          <ac:chgData name="pmoralesruiz@ug.uchile.cl" userId="S::urn:spo:guest#pmoralesruiz@ug.uchile.cl::" providerId="AD" clId="Web-{F44751CB-BC3B-D43B-038B-C4F7789A143D}" dt="2025-09-29T19:51:14.704" v="458"/>
          <ac:picMkLst>
            <pc:docMk/>
            <pc:sldMk cId="806740195" sldId="458"/>
            <ac:picMk id="3" creationId="{4EE0938B-A1F5-E213-9763-4E9C39809749}"/>
          </ac:picMkLst>
        </pc:picChg>
        <pc:picChg chg="del">
          <ac:chgData name="pmoralesruiz@ug.uchile.cl" userId="S::urn:spo:guest#pmoralesruiz@ug.uchile.cl::" providerId="AD" clId="Web-{F44751CB-BC3B-D43B-038B-C4F7789A143D}" dt="2025-09-29T19:50:05.845" v="454"/>
          <ac:picMkLst>
            <pc:docMk/>
            <pc:sldMk cId="806740195" sldId="458"/>
            <ac:picMk id="1169" creationId="{00000000-0000-0000-0000-000000000000}"/>
          </ac:picMkLst>
        </pc:pic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7.xml"/><Relationship Id="rId2" Type="http://schemas.microsoft.com/office/2011/relationships/chartColorStyle" Target="colors27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8.xml"/><Relationship Id="rId2" Type="http://schemas.microsoft.com/office/2011/relationships/chartColorStyle" Target="colors28.xml"/><Relationship Id="rId3" Type="http://schemas.openxmlformats.org/officeDocument/2006/relationships/package" Target="../embeddings/Microsoft_Excel_Worksheet27.xlsx"/></Relationships>
</file>

<file path=ppt/charts/_rels/chart29.xml.rels><?xml version='1.0' encoding='UTF-8' standalone='yes'?>
<Relationships xmlns="http://schemas.openxmlformats.org/package/2006/relationships"><Relationship Id="rId1" Type="http://schemas.microsoft.com/office/2011/relationships/chartStyle" Target="style29.xml"/><Relationship Id="rId2" Type="http://schemas.microsoft.com/office/2011/relationships/chartColorStyle" Target="colors29.xml"/><Relationship Id="rId3" Type="http://schemas.openxmlformats.org/officeDocument/2006/relationships/package" Target="../embeddings/Microsoft_Excel_Worksheet28.xlsx"/></Relationships>
</file>

<file path=ppt/charts/_rels/chart3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2.xlsx"/></Relationships>
</file>

<file path=ppt/charts/_rels/chart30.xml.rels><?xml version='1.0' encoding='UTF-8' standalone='yes'?>
<Relationships xmlns="http://schemas.openxmlformats.org/package/2006/relationships"><Relationship Id="rId1" Type="http://schemas.microsoft.com/office/2011/relationships/chartStyle" Target="style30.xml"/><Relationship Id="rId2" Type="http://schemas.microsoft.com/office/2011/relationships/chartColorStyle" Target="colors30.xml"/><Relationship Id="rId3" Type="http://schemas.openxmlformats.org/officeDocument/2006/relationships/package" Target="../embeddings/Microsoft_Excel_Worksheet29.xlsx"/></Relationships>
</file>

<file path=ppt/charts/_rels/chart31.xml.rels><?xml version='1.0' encoding='UTF-8' standalone='yes'?>
<Relationships xmlns="http://schemas.openxmlformats.org/package/2006/relationships"><Relationship Id="rId1" Type="http://schemas.microsoft.com/office/2011/relationships/chartStyle" Target="style31.xml"/><Relationship Id="rId2" Type="http://schemas.microsoft.com/office/2011/relationships/chartColorStyle" Target="colors31.xml"/><Relationship Id="rId3" Type="http://schemas.openxmlformats.org/officeDocument/2006/relationships/package" Target="../embeddings/Microsoft_Excel_Worksheet30.xlsx"/></Relationships>
</file>

<file path=ppt/charts/_rels/chart32.xml.rels><?xml version='1.0' encoding='UTF-8' standalone='yes'?>
<Relationships xmlns="http://schemas.openxmlformats.org/package/2006/relationships"><Relationship Id="rId1" Type="http://schemas.microsoft.com/office/2011/relationships/chartStyle" Target="style32.xml"/><Relationship Id="rId2" Type="http://schemas.microsoft.com/office/2011/relationships/chartColorStyle" Target="colors32.xml"/><Relationship Id="rId3" Type="http://schemas.openxmlformats.org/officeDocument/2006/relationships/package" Target="../embeddings/Microsoft_Excel_Worksheet31.xlsx"/></Relationships>
</file>

<file path=ppt/charts/_rels/chart33.xml.rels><?xml version='1.0' encoding='UTF-8' standalone='yes'?>
<Relationships xmlns="http://schemas.openxmlformats.org/package/2006/relationships"><Relationship Id="rId1" Type="http://schemas.microsoft.com/office/2011/relationships/chartStyle" Target="style33.xml"/><Relationship Id="rId2" Type="http://schemas.microsoft.com/office/2011/relationships/chartColorStyle" Target="colors33.xml"/><Relationship Id="rId3" Type="http://schemas.openxmlformats.org/officeDocument/2006/relationships/package" Target="../embeddings/Microsoft_Excel_Worksheet32.xlsx"/></Relationships>
</file>

<file path=ppt/charts/_rels/chart34.xml.rels><?xml version='1.0' encoding='UTF-8' standalone='yes'?>
<Relationships xmlns="http://schemas.openxmlformats.org/package/2006/relationships"><Relationship Id="rId1" Type="http://schemas.microsoft.com/office/2011/relationships/chartStyle" Target="style34.xml"/><Relationship Id="rId2" Type="http://schemas.microsoft.com/office/2011/relationships/chartColorStyle" Target="colors34.xml"/><Relationship Id="rId3" Type="http://schemas.openxmlformats.org/officeDocument/2006/relationships/package" Target="../embeddings/Microsoft_Excel_Worksheet33.xlsx"/></Relationships>
</file>

<file path=ppt/charts/_rels/chart35.xml.rels><?xml version='1.0' encoding='UTF-8' standalone='yes'?>
<Relationships xmlns="http://schemas.openxmlformats.org/package/2006/relationships"><Relationship Id="rId1" Type="http://schemas.microsoft.com/office/2011/relationships/chartStyle" Target="style35.xml"/><Relationship Id="rId2" Type="http://schemas.microsoft.com/office/2011/relationships/chartColorStyle" Target="colors35.xml"/><Relationship Id="rId3" Type="http://schemas.openxmlformats.org/officeDocument/2006/relationships/package" Target="../embeddings/Microsoft_Excel_Worksheet34.xlsx"/></Relationships>
</file>

<file path=ppt/charts/_rels/chart36.xml.rels><?xml version='1.0' encoding='UTF-8' standalone='yes'?>
<Relationships xmlns="http://schemas.openxmlformats.org/package/2006/relationships"><Relationship Id="rId1" Type="http://schemas.microsoft.com/office/2011/relationships/chartStyle" Target="style36.xml"/><Relationship Id="rId2" Type="http://schemas.microsoft.com/office/2011/relationships/chartColorStyle" Target="colors36.xml"/><Relationship Id="rId3" Type="http://schemas.openxmlformats.org/officeDocument/2006/relationships/package" Target="../embeddings/Microsoft_Excel_Worksheet35.xlsx"/></Relationships>
</file>

<file path=ppt/charts/_rels/chart37.xml.rels><?xml version='1.0' encoding='UTF-8' standalone='yes'?>
<Relationships xmlns="http://schemas.openxmlformats.org/package/2006/relationships"><Relationship Id="rId1" Type="http://schemas.microsoft.com/office/2011/relationships/chartStyle" Target="style37.xml"/><Relationship Id="rId2" Type="http://schemas.microsoft.com/office/2011/relationships/chartColorStyle" Target="colors37.xml"/><Relationship Id="rId3" Type="http://schemas.openxmlformats.org/officeDocument/2006/relationships/package" Target="../embeddings/Microsoft_Excel_Worksheet36.xlsx"/></Relationships>
</file>

<file path=ppt/charts/_rels/chart38.xml.rels><?xml version='1.0' encoding='UTF-8' standalone='yes'?>
<Relationships xmlns="http://schemas.openxmlformats.org/package/2006/relationships"><Relationship Id="rId1" Type="http://schemas.microsoft.com/office/2011/relationships/chartStyle" Target="style38.xml"/><Relationship Id="rId2" Type="http://schemas.microsoft.com/office/2011/relationships/chartColorStyle" Target="colors38.xml"/><Relationship Id="rId3" Type="http://schemas.openxmlformats.org/officeDocument/2006/relationships/package" Target="../embeddings/Microsoft_Excel_Worksheet37.xlsx"/></Relationships>
</file>

<file path=ppt/charts/_rels/chart39.xml.rels><?xml version='1.0' encoding='UTF-8' standalone='yes'?>
<Relationships xmlns="http://schemas.openxmlformats.org/package/2006/relationships"><Relationship Id="rId1" Type="http://schemas.microsoft.com/office/2011/relationships/chartStyle" Target="style39.xml"/><Relationship Id="rId2" Type="http://schemas.microsoft.com/office/2011/relationships/chartColorStyle" Target="colors39.xml"/><Relationship Id="rId3" Type="http://schemas.openxmlformats.org/officeDocument/2006/relationships/package" Target="../embeddings/Microsoft_Excel_Worksheet38.xlsx"/></Relationships>
</file>

<file path=ppt/charts/_rels/chart4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3.xlsx"/></Relationships>
</file>

<file path=ppt/charts/_rels/chart40.xml.rels><?xml version='1.0' encoding='UTF-8' standalone='yes'?>
<Relationships xmlns="http://schemas.openxmlformats.org/package/2006/relationships"><Relationship Id="rId1" Type="http://schemas.microsoft.com/office/2011/relationships/chartStyle" Target="style40.xml"/><Relationship Id="rId2" Type="http://schemas.microsoft.com/office/2011/relationships/chartColorStyle" Target="colors40.xml"/><Relationship Id="rId3" Type="http://schemas.openxmlformats.org/officeDocument/2006/relationships/package" Target="../embeddings/Microsoft_Excel_Worksheet39.xlsx"/></Relationships>
</file>

<file path=ppt/charts/_rels/chart41.xml.rels><?xml version='1.0' encoding='UTF-8' standalone='yes'?>
<Relationships xmlns="http://schemas.openxmlformats.org/package/2006/relationships"><Relationship Id="rId1" Type="http://schemas.microsoft.com/office/2011/relationships/chartStyle" Target="style41.xml"/><Relationship Id="rId2" Type="http://schemas.microsoft.com/office/2011/relationships/chartColorStyle" Target="colors41.xml"/><Relationship Id="rId3" Type="http://schemas.openxmlformats.org/officeDocument/2006/relationships/package" Target="../embeddings/Microsoft_Excel_Worksheet40.xlsx"/></Relationships>
</file>

<file path=ppt/charts/_rels/chart42.xml.rels><?xml version='1.0' encoding='UTF-8' standalone='yes'?>
<Relationships xmlns="http://schemas.openxmlformats.org/package/2006/relationships"><Relationship Id="rId1" Type="http://schemas.microsoft.com/office/2011/relationships/chartStyle" Target="style42.xml"/><Relationship Id="rId2" Type="http://schemas.microsoft.com/office/2011/relationships/chartColorStyle" Target="colors42.xml"/><Relationship Id="rId3" Type="http://schemas.openxmlformats.org/officeDocument/2006/relationships/package" Target="../embeddings/Microsoft_Excel_Worksheet41.xlsx"/></Relationships>
</file>

<file path=ppt/charts/_rels/chart43.xml.rels><?xml version='1.0' encoding='UTF-8' standalone='yes'?>
<Relationships xmlns="http://schemas.openxmlformats.org/package/2006/relationships"><Relationship Id="rId1" Type="http://schemas.microsoft.com/office/2011/relationships/chartStyle" Target="style43.xml"/><Relationship Id="rId2" Type="http://schemas.microsoft.com/office/2011/relationships/chartColorStyle" Target="colors43.xml"/><Relationship Id="rId3" Type="http://schemas.openxmlformats.org/officeDocument/2006/relationships/package" Target="../embeddings/Microsoft_Excel_Worksheet42.xlsx"/></Relationships>
</file>

<file path=ppt/charts/_rels/chart44.xml.rels><?xml version='1.0' encoding='UTF-8' standalone='yes'?>
<Relationships xmlns="http://schemas.openxmlformats.org/package/2006/relationships"><Relationship Id="rId1" Type="http://schemas.microsoft.com/office/2011/relationships/chartStyle" Target="style44.xml"/><Relationship Id="rId2" Type="http://schemas.microsoft.com/office/2011/relationships/chartColorStyle" Target="colors44.xml"/><Relationship Id="rId3" Type="http://schemas.openxmlformats.org/officeDocument/2006/relationships/package" Target="../embeddings/Microsoft_Excel_Worksheet43.xlsx"/></Relationships>
</file>

<file path=ppt/charts/_rels/chart45.xml.rels><?xml version='1.0' encoding='UTF-8' standalone='yes'?>
<Relationships xmlns="http://schemas.openxmlformats.org/package/2006/relationships"><Relationship Id="rId1" Type="http://schemas.microsoft.com/office/2011/relationships/chartStyle" Target="style45.xml"/><Relationship Id="rId2" Type="http://schemas.microsoft.com/office/2011/relationships/chartColorStyle" Target="colors45.xml"/><Relationship Id="rId3" Type="http://schemas.openxmlformats.org/officeDocument/2006/relationships/package" Target="../embeddings/Microsoft_Excel_Worksheet44.xlsx"/></Relationships>
</file>

<file path=ppt/charts/_rels/chart46.xml.rels><?xml version='1.0' encoding='UTF-8' standalone='yes'?>
<Relationships xmlns="http://schemas.openxmlformats.org/package/2006/relationships"><Relationship Id="rId1" Type="http://schemas.microsoft.com/office/2011/relationships/chartStyle" Target="style46.xml"/><Relationship Id="rId2" Type="http://schemas.microsoft.com/office/2011/relationships/chartColorStyle" Target="colors46.xml"/><Relationship Id="rId3" Type="http://schemas.openxmlformats.org/officeDocument/2006/relationships/package" Target="../embeddings/Microsoft_Excel_Worksheet45.xlsx"/></Relationships>
</file>

<file path=ppt/charts/_rels/chart47.xml.rels><?xml version='1.0' encoding='UTF-8' standalone='yes'?>
<Relationships xmlns="http://schemas.openxmlformats.org/package/2006/relationships"><Relationship Id="rId1" Type="http://schemas.microsoft.com/office/2011/relationships/chartStyle" Target="style47.xml"/><Relationship Id="rId2" Type="http://schemas.microsoft.com/office/2011/relationships/chartColorStyle" Target="colors47.xml"/><Relationship Id="rId3" Type="http://schemas.openxmlformats.org/officeDocument/2006/relationships/package" Target="../embeddings/Microsoft_Excel_Worksheet46.xlsx"/></Relationships>
</file>

<file path=ppt/charts/_rels/chart48.xml.rels><?xml version='1.0' encoding='UTF-8' standalone='yes'?>
<Relationships xmlns="http://schemas.openxmlformats.org/package/2006/relationships"><Relationship Id="rId1" Type="http://schemas.microsoft.com/office/2011/relationships/chartStyle" Target="style48.xml"/><Relationship Id="rId2" Type="http://schemas.microsoft.com/office/2011/relationships/chartColorStyle" Target="colors48.xml"/><Relationship Id="rId3" Type="http://schemas.openxmlformats.org/officeDocument/2006/relationships/package" Target="../embeddings/Microsoft_Excel_Worksheet47.xlsx"/></Relationships>
</file>

<file path=ppt/charts/_rels/chart49.xml.rels><?xml version='1.0' encoding='UTF-8' standalone='yes'?>
<Relationships xmlns="http://schemas.openxmlformats.org/package/2006/relationships"><Relationship Id="rId1" Type="http://schemas.microsoft.com/office/2011/relationships/chartStyle" Target="style49.xml"/><Relationship Id="rId2" Type="http://schemas.microsoft.com/office/2011/relationships/chartColorStyle" Target="colors49.xml"/><Relationship Id="rId3" Type="http://schemas.openxmlformats.org/officeDocument/2006/relationships/package" Target="../embeddings/Microsoft_Excel_Worksheet48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4.xlsx"/></Relationships>
</file>

<file path=ppt/charts/_rels/chart50.xml.rels><?xml version='1.0' encoding='UTF-8' standalone='yes'?>
<Relationships xmlns="http://schemas.openxmlformats.org/package/2006/relationships"><Relationship Id="rId1" Type="http://schemas.microsoft.com/office/2011/relationships/chartStyle" Target="style50.xml"/><Relationship Id="rId2" Type="http://schemas.microsoft.com/office/2011/relationships/chartColorStyle" Target="colors50.xml"/><Relationship Id="rId3" Type="http://schemas.openxmlformats.org/officeDocument/2006/relationships/package" Target="../embeddings/Microsoft_Excel_Worksheet49.xlsx"/></Relationships>
</file>

<file path=ppt/charts/_rels/chart51.xml.rels><?xml version='1.0' encoding='UTF-8' standalone='yes'?>
<Relationships xmlns="http://schemas.openxmlformats.org/package/2006/relationships"><Relationship Id="rId1" Type="http://schemas.microsoft.com/office/2011/relationships/chartStyle" Target="style51.xml"/><Relationship Id="rId2" Type="http://schemas.microsoft.com/office/2011/relationships/chartColorStyle" Target="colors51.xml"/><Relationship Id="rId3" Type="http://schemas.openxmlformats.org/officeDocument/2006/relationships/package" Target="../embeddings/Microsoft_Excel_Worksheet50.xlsx"/></Relationships>
</file>

<file path=ppt/charts/_rels/chart52.xml.rels><?xml version='1.0' encoding='UTF-8' standalone='yes'?>
<Relationships xmlns="http://schemas.openxmlformats.org/package/2006/relationships"><Relationship Id="rId1" Type="http://schemas.microsoft.com/office/2011/relationships/chartStyle" Target="style52.xml"/><Relationship Id="rId2" Type="http://schemas.microsoft.com/office/2011/relationships/chartColorStyle" Target="colors52.xml"/><Relationship Id="rId3" Type="http://schemas.openxmlformats.org/officeDocument/2006/relationships/package" Target="../embeddings/Microsoft_Excel_Worksheet51.xlsx"/></Relationships>
</file>

<file path=ppt/charts/_rels/chart53.xml.rels><?xml version='1.0' encoding='UTF-8' standalone='yes'?>
<Relationships xmlns="http://schemas.openxmlformats.org/package/2006/relationships"><Relationship Id="rId1" Type="http://schemas.microsoft.com/office/2011/relationships/chartStyle" Target="style53.xml"/><Relationship Id="rId2" Type="http://schemas.microsoft.com/office/2011/relationships/chartColorStyle" Target="colors53.xml"/><Relationship Id="rId3" Type="http://schemas.openxmlformats.org/officeDocument/2006/relationships/package" Target="../embeddings/Microsoft_Excel_Worksheet52.xlsx"/></Relationships>
</file>

<file path=ppt/charts/_rels/chart54.xml.rels><?xml version='1.0' encoding='UTF-8' standalone='yes'?>
<Relationships xmlns="http://schemas.openxmlformats.org/package/2006/relationships"><Relationship Id="rId1" Type="http://schemas.microsoft.com/office/2011/relationships/chartStyle" Target="style54.xml"/><Relationship Id="rId2" Type="http://schemas.microsoft.com/office/2011/relationships/chartColorStyle" Target="colors54.xml"/><Relationship Id="rId3" Type="http://schemas.openxmlformats.org/officeDocument/2006/relationships/package" Target="../embeddings/Microsoft_Excel_Worksheet53.xlsx"/></Relationships>
</file>

<file path=ppt/charts/_rels/chart55.xml.rels><?xml version='1.0' encoding='UTF-8' standalone='yes'?>
<Relationships xmlns="http://schemas.openxmlformats.org/package/2006/relationships"><Relationship Id="rId1" Type="http://schemas.microsoft.com/office/2011/relationships/chartStyle" Target="style55.xml"/><Relationship Id="rId2" Type="http://schemas.microsoft.com/office/2011/relationships/chartColorStyle" Target="colors55.xml"/><Relationship Id="rId3" Type="http://schemas.openxmlformats.org/officeDocument/2006/relationships/package" Target="../embeddings/Microsoft_Excel_Worksheet54.xlsx"/></Relationships>
</file>

<file path=ppt/charts/_rels/chart56.xml.rels><?xml version='1.0' encoding='UTF-8' standalone='yes'?>
<Relationships xmlns="http://schemas.openxmlformats.org/package/2006/relationships"><Relationship Id="rId1" Type="http://schemas.microsoft.com/office/2011/relationships/chartStyle" Target="style56.xml"/><Relationship Id="rId2" Type="http://schemas.microsoft.com/office/2011/relationships/chartColorStyle" Target="colors56.xml"/><Relationship Id="rId3" Type="http://schemas.openxmlformats.org/officeDocument/2006/relationships/package" Target="../embeddings/Microsoft_Excel_Worksheet55.xlsx"/></Relationships>
</file>

<file path=ppt/charts/_rels/chart57.xml.rels><?xml version='1.0' encoding='UTF-8' standalone='yes'?>
<Relationships xmlns="http://schemas.openxmlformats.org/package/2006/relationships"><Relationship Id="rId1" Type="http://schemas.microsoft.com/office/2011/relationships/chartStyle" Target="style57.xml"/><Relationship Id="rId2" Type="http://schemas.microsoft.com/office/2011/relationships/chartColorStyle" Target="colors57.xml"/><Relationship Id="rId3" Type="http://schemas.openxmlformats.org/officeDocument/2006/relationships/package" Target="../embeddings/Microsoft_Excel_Worksheet56.xlsx"/></Relationships>
</file>

<file path=ppt/charts/_rels/chart58.xml.rels><?xml version='1.0' encoding='UTF-8' standalone='yes'?>
<Relationships xmlns="http://schemas.openxmlformats.org/package/2006/relationships"><Relationship Id="rId1" Type="http://schemas.microsoft.com/office/2011/relationships/chartStyle" Target="style58.xml"/><Relationship Id="rId2" Type="http://schemas.microsoft.com/office/2011/relationships/chartColorStyle" Target="colors58.xml"/><Relationship Id="rId3" Type="http://schemas.openxmlformats.org/officeDocument/2006/relationships/package" Target="../embeddings/Microsoft_Excel_Worksheet57.xlsx"/></Relationships>
</file>

<file path=ppt/charts/_rels/chart59.xml.rels><?xml version='1.0' encoding='UTF-8' standalone='yes'?>
<Relationships xmlns="http://schemas.openxmlformats.org/package/2006/relationships"><Relationship Id="rId1" Type="http://schemas.microsoft.com/office/2011/relationships/chartStyle" Target="style59.xml"/><Relationship Id="rId2" Type="http://schemas.microsoft.com/office/2011/relationships/chartColorStyle" Target="colors59.xml"/><Relationship Id="rId3" Type="http://schemas.openxmlformats.org/officeDocument/2006/relationships/package" Target="../embeddings/Microsoft_Excel_Worksheet58.xlsx"/></Relationships>
</file>

<file path=ppt/charts/_rels/chart6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5.xlsx"/></Relationships>
</file>

<file path=ppt/charts/_rels/chart60.xml.rels><?xml version='1.0' encoding='UTF-8' standalone='yes'?>
<Relationships xmlns="http://schemas.openxmlformats.org/package/2006/relationships"><Relationship Id="rId1" Type="http://schemas.microsoft.com/office/2011/relationships/chartStyle" Target="style60.xml"/><Relationship Id="rId2" Type="http://schemas.microsoft.com/office/2011/relationships/chartColorStyle" Target="colors60.xml"/><Relationship Id="rId3" Type="http://schemas.openxmlformats.org/officeDocument/2006/relationships/package" Target="../embeddings/Microsoft_Excel_Worksheet59.xlsx"/></Relationships>
</file>

<file path=ppt/charts/_rels/chart61.xml.rels><?xml version='1.0' encoding='UTF-8' standalone='yes'?>
<Relationships xmlns="http://schemas.openxmlformats.org/package/2006/relationships"><Relationship Id="rId1" Type="http://schemas.microsoft.com/office/2011/relationships/chartStyle" Target="style61.xml"/><Relationship Id="rId2" Type="http://schemas.microsoft.com/office/2011/relationships/chartColorStyle" Target="colors61.xml"/><Relationship Id="rId3" Type="http://schemas.openxmlformats.org/officeDocument/2006/relationships/package" Target="../embeddings/Microsoft_Excel_Worksheet60.xlsx"/></Relationships>
</file>

<file path=ppt/charts/_rels/chart62.xml.rels><?xml version='1.0' encoding='UTF-8' standalone='yes'?>
<Relationships xmlns="http://schemas.openxmlformats.org/package/2006/relationships"><Relationship Id="rId1" Type="http://schemas.microsoft.com/office/2011/relationships/chartStyle" Target="style62.xml"/><Relationship Id="rId2" Type="http://schemas.microsoft.com/office/2011/relationships/chartColorStyle" Target="colors62.xml"/><Relationship Id="rId3" Type="http://schemas.openxmlformats.org/officeDocument/2006/relationships/package" Target="../embeddings/Microsoft_Excel_Worksheet61.xlsx"/></Relationships>
</file>

<file path=ppt/charts/_rels/chart63.xml.rels><?xml version='1.0' encoding='UTF-8' standalone='yes'?>
<Relationships xmlns="http://schemas.openxmlformats.org/package/2006/relationships"><Relationship Id="rId1" Type="http://schemas.microsoft.com/office/2011/relationships/chartStyle" Target="style63.xml"/><Relationship Id="rId2" Type="http://schemas.microsoft.com/office/2011/relationships/chartColorStyle" Target="colors63.xml"/><Relationship Id="rId3" Type="http://schemas.openxmlformats.org/officeDocument/2006/relationships/package" Target="../embeddings/Microsoft_Excel_Worksheet62.xlsx"/></Relationships>
</file>

<file path=ppt/charts/_rels/chart64.xml.rels><?xml version='1.0' encoding='UTF-8' standalone='yes'?>
<Relationships xmlns="http://schemas.openxmlformats.org/package/2006/relationships"><Relationship Id="rId1" Type="http://schemas.microsoft.com/office/2011/relationships/chartStyle" Target="style64.xml"/><Relationship Id="rId2" Type="http://schemas.microsoft.com/office/2011/relationships/chartColorStyle" Target="colors64.xml"/><Relationship Id="rId3" Type="http://schemas.openxmlformats.org/officeDocument/2006/relationships/package" Target="../embeddings/Microsoft_Excel_Worksheet63.xlsx"/></Relationships>
</file>

<file path=ppt/charts/_rels/chart65.xml.rels><?xml version='1.0' encoding='UTF-8' standalone='yes'?>
<Relationships xmlns="http://schemas.openxmlformats.org/package/2006/relationships"><Relationship Id="rId1" Type="http://schemas.microsoft.com/office/2011/relationships/chartStyle" Target="style65.xml"/><Relationship Id="rId2" Type="http://schemas.microsoft.com/office/2011/relationships/chartColorStyle" Target="colors65.xml"/><Relationship Id="rId3" Type="http://schemas.openxmlformats.org/officeDocument/2006/relationships/package" Target="../embeddings/Microsoft_Excel_Worksheet64.xlsx"/></Relationships>
</file>

<file path=ppt/charts/_rels/chart66.xml.rels><?xml version='1.0' encoding='UTF-8' standalone='yes'?>
<Relationships xmlns="http://schemas.openxmlformats.org/package/2006/relationships"><Relationship Id="rId1" Type="http://schemas.microsoft.com/office/2011/relationships/chartStyle" Target="style66.xml"/><Relationship Id="rId2" Type="http://schemas.microsoft.com/office/2011/relationships/chartColorStyle" Target="colors66.xml"/><Relationship Id="rId3" Type="http://schemas.openxmlformats.org/officeDocument/2006/relationships/package" Target="../embeddings/Microsoft_Excel_Worksheet65.xlsx"/></Relationships>
</file>

<file path=ppt/charts/_rels/chart67.xml.rels><?xml version='1.0' encoding='UTF-8' standalone='yes'?>
<Relationships xmlns="http://schemas.openxmlformats.org/package/2006/relationships"><Relationship Id="rId1" Type="http://schemas.microsoft.com/office/2011/relationships/chartStyle" Target="style67.xml"/><Relationship Id="rId2" Type="http://schemas.microsoft.com/office/2011/relationships/chartColorStyle" Target="colors67.xml"/><Relationship Id="rId3" Type="http://schemas.openxmlformats.org/officeDocument/2006/relationships/package" Target="../embeddings/Microsoft_Excel_Worksheet66.xlsx"/></Relationships>
</file>

<file path=ppt/charts/_rels/chart68.xml.rels><?xml version='1.0' encoding='UTF-8' standalone='yes'?>
<Relationships xmlns="http://schemas.openxmlformats.org/package/2006/relationships"><Relationship Id="rId1" Type="http://schemas.microsoft.com/office/2011/relationships/chartStyle" Target="style68.xml"/><Relationship Id="rId2" Type="http://schemas.microsoft.com/office/2011/relationships/chartColorStyle" Target="colors68.xml"/><Relationship Id="rId3" Type="http://schemas.openxmlformats.org/officeDocument/2006/relationships/package" Target="../embeddings/Microsoft_Excel_Worksheet67.xlsx"/></Relationships>
</file>

<file path=ppt/charts/_rels/chart69.xml.rels><?xml version='1.0' encoding='UTF-8' standalone='yes'?>
<Relationships xmlns="http://schemas.openxmlformats.org/package/2006/relationships"><Relationship Id="rId1" Type="http://schemas.microsoft.com/office/2011/relationships/chartStyle" Target="style69.xml"/><Relationship Id="rId2" Type="http://schemas.microsoft.com/office/2011/relationships/chartColorStyle" Target="colors69.xml"/><Relationship Id="rId3" Type="http://schemas.openxmlformats.org/officeDocument/2006/relationships/package" Target="../embeddings/Microsoft_Excel_Worksheet68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6.xlsx"/></Relationships>
</file>

<file path=ppt/charts/_rels/chart70.xml.rels><?xml version='1.0' encoding='UTF-8' standalone='yes'?>
<Relationships xmlns="http://schemas.openxmlformats.org/package/2006/relationships"><Relationship Id="rId1" Type="http://schemas.microsoft.com/office/2011/relationships/chartStyle" Target="style70.xml"/><Relationship Id="rId2" Type="http://schemas.microsoft.com/office/2011/relationships/chartColorStyle" Target="colors70.xml"/><Relationship Id="rId3" Type="http://schemas.openxmlformats.org/officeDocument/2006/relationships/package" Target="../embeddings/Microsoft_Excel_Worksheet69.xlsx"/></Relationships>
</file>

<file path=ppt/charts/_rels/chart71.xml.rels><?xml version='1.0' encoding='UTF-8' standalone='yes'?>
<Relationships xmlns="http://schemas.openxmlformats.org/package/2006/relationships"><Relationship Id="rId1" Type="http://schemas.microsoft.com/office/2011/relationships/chartStyle" Target="style71.xml"/><Relationship Id="rId2" Type="http://schemas.microsoft.com/office/2011/relationships/chartColorStyle" Target="colors71.xml"/><Relationship Id="rId3" Type="http://schemas.openxmlformats.org/officeDocument/2006/relationships/package" Target="../embeddings/Microsoft_Excel_Worksheet70.xlsx"/></Relationships>
</file>

<file path=ppt/charts/_rels/chart72.xml.rels><?xml version='1.0' encoding='UTF-8' standalone='yes'?>
<Relationships xmlns="http://schemas.openxmlformats.org/package/2006/relationships"><Relationship Id="rId1" Type="http://schemas.microsoft.com/office/2011/relationships/chartStyle" Target="style72.xml"/><Relationship Id="rId2" Type="http://schemas.microsoft.com/office/2011/relationships/chartColorStyle" Target="colors72.xml"/><Relationship Id="rId3" Type="http://schemas.openxmlformats.org/officeDocument/2006/relationships/package" Target="../embeddings/Microsoft_Excel_Worksheet71.xlsx"/></Relationships>
</file>

<file path=ppt/charts/_rels/chart73.xml.rels><?xml version='1.0' encoding='UTF-8' standalone='yes'?>
<Relationships xmlns="http://schemas.openxmlformats.org/package/2006/relationships"><Relationship Id="rId1" Type="http://schemas.microsoft.com/office/2011/relationships/chartStyle" Target="style73.xml"/><Relationship Id="rId2" Type="http://schemas.microsoft.com/office/2011/relationships/chartColorStyle" Target="colors73.xml"/><Relationship Id="rId3" Type="http://schemas.openxmlformats.org/officeDocument/2006/relationships/package" Target="../embeddings/Microsoft_Excel_Worksheet72.xlsx"/></Relationships>
</file>

<file path=ppt/charts/_rels/chart74.xml.rels><?xml version='1.0' encoding='UTF-8' standalone='yes'?>
<Relationships xmlns="http://schemas.openxmlformats.org/package/2006/relationships"><Relationship Id="rId1" Type="http://schemas.microsoft.com/office/2011/relationships/chartStyle" Target="style74.xml"/><Relationship Id="rId2" Type="http://schemas.microsoft.com/office/2011/relationships/chartColorStyle" Target="colors74.xml"/><Relationship Id="rId3" Type="http://schemas.openxmlformats.org/officeDocument/2006/relationships/package" Target="../embeddings/Microsoft_Excel_Worksheet73.xlsx"/></Relationships>
</file>

<file path=ppt/charts/_rels/chart75.xml.rels><?xml version='1.0' encoding='UTF-8' standalone='yes'?>
<Relationships xmlns="http://schemas.openxmlformats.org/package/2006/relationships"><Relationship Id="rId1" Type="http://schemas.microsoft.com/office/2011/relationships/chartStyle" Target="style75.xml"/><Relationship Id="rId2" Type="http://schemas.microsoft.com/office/2011/relationships/chartColorStyle" Target="colors75.xml"/><Relationship Id="rId3" Type="http://schemas.openxmlformats.org/officeDocument/2006/relationships/package" Target="../embeddings/Microsoft_Excel_Worksheet74.xlsx"/></Relationships>
</file>

<file path=ppt/charts/_rels/chart76.xml.rels><?xml version='1.0' encoding='UTF-8' standalone='yes'?>
<Relationships xmlns="http://schemas.openxmlformats.org/package/2006/relationships"><Relationship Id="rId1" Type="http://schemas.microsoft.com/office/2011/relationships/chartStyle" Target="style76.xml"/><Relationship Id="rId2" Type="http://schemas.microsoft.com/office/2011/relationships/chartColorStyle" Target="colors76.xml"/><Relationship Id="rId3" Type="http://schemas.openxmlformats.org/officeDocument/2006/relationships/package" Target="../embeddings/Microsoft_Excel_Worksheet75.xlsx"/></Relationships>
</file>

<file path=ppt/charts/_rels/chart77.xml.rels><?xml version='1.0' encoding='UTF-8' standalone='yes'?>
<Relationships xmlns="http://schemas.openxmlformats.org/package/2006/relationships"><Relationship Id="rId1" Type="http://schemas.microsoft.com/office/2011/relationships/chartStyle" Target="style77.xml"/><Relationship Id="rId2" Type="http://schemas.microsoft.com/office/2011/relationships/chartColorStyle" Target="colors77.xml"/><Relationship Id="rId3" Type="http://schemas.openxmlformats.org/officeDocument/2006/relationships/package" Target="../embeddings/Microsoft_Excel_Worksheet76.xlsx"/></Relationships>
</file>

<file path=ppt/charts/_rels/chart78.xml.rels><?xml version='1.0' encoding='UTF-8' standalone='yes'?>
<Relationships xmlns="http://schemas.openxmlformats.org/package/2006/relationships"><Relationship Id="rId1" Type="http://schemas.microsoft.com/office/2011/relationships/chartStyle" Target="style78.xml"/><Relationship Id="rId2" Type="http://schemas.microsoft.com/office/2011/relationships/chartColorStyle" Target="colors78.xml"/><Relationship Id="rId3" Type="http://schemas.openxmlformats.org/officeDocument/2006/relationships/package" Target="../embeddings/Microsoft_Excel_Worksheet77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C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Sexo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437250291630213"/>
          <c:y val="0.22276104584733825"/>
          <c:w val="0.46393883056284629"/>
          <c:h val="0.564711859518342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19A2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3A-4C7D-A204-E84331F9C94D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3A-4C7D-A204-E84331F9C94D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0.52</c:v>
                </c:pt>
                <c:pt idx="1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3A-4C7D-A204-E84331F9C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9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¿Cuáles de las siguientes razones explican que la carga académica </a:t>
            </a:r>
          </a:p>
          <a:p>
            <a: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te resulte exigente?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</c:v>
                </c:pt>
                <c:pt idx="1">
                  <c:v>Me faltan hábitos de estudio</c:v>
                </c:pt>
                <c:pt idx="2">
                  <c:v>Tengo dificultades para concentrarme</c:v>
                </c:pt>
                <c:pt idx="3">
                  <c:v>Tengo dificultades para entender la materia</c:v>
                </c:pt>
                <c:pt idx="4">
                  <c:v>Tengo muchas responsabilidades en el hogar</c:v>
                </c:pt>
                <c:pt idx="5">
                  <c:v>Mi trabajo me quita más tiempo del que desearía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0.1932218309859155</c:v>
                </c:pt>
                <c:pt idx="1">
                  <c:v>0.4819542253521127</c:v>
                </c:pt>
                <c:pt idx="2">
                  <c:v>0.6126760563380281</c:v>
                </c:pt>
                <c:pt idx="3">
                  <c:v>0.49383802816901406</c:v>
                </c:pt>
                <c:pt idx="4">
                  <c:v>0.3842429577464789</c:v>
                </c:pt>
                <c:pt idx="5">
                  <c:v>0.3028169014084507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A2B-87BC-A89F99D0E1C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Inicio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</c:v>
                </c:pt>
                <c:pt idx="1">
                  <c:v>Me faltan hábitos de estudio</c:v>
                </c:pt>
                <c:pt idx="2">
                  <c:v>Tengo dificultades para concentrarme</c:v>
                </c:pt>
                <c:pt idx="3">
                  <c:v>Tengo dificultades para entender la materia</c:v>
                </c:pt>
                <c:pt idx="4">
                  <c:v>Tengo muchas responsabilidades en el hogar</c:v>
                </c:pt>
                <c:pt idx="5">
                  <c:v>Mi trabajo me quita más tiempo del que desearía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0.1681503461918892</c:v>
                </c:pt>
                <c:pt idx="1">
                  <c:v>0.4856577645895153</c:v>
                </c:pt>
                <c:pt idx="2">
                  <c:v>0.6449060336300693</c:v>
                </c:pt>
                <c:pt idx="3">
                  <c:v>0.5489614243323442</c:v>
                </c:pt>
                <c:pt idx="4">
                  <c:v>0.3590504451038576</c:v>
                </c:pt>
                <c:pt idx="5">
                  <c:v>0.2789317507418398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A2B-87BC-A89F99D0E1C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Continuidad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</c:v>
                </c:pt>
                <c:pt idx="1">
                  <c:v>Me faltan hábitos de estudio</c:v>
                </c:pt>
                <c:pt idx="2">
                  <c:v>Tengo dificultades para concentrarme</c:v>
                </c:pt>
                <c:pt idx="3">
                  <c:v>Tengo dificultades para entender la materia</c:v>
                </c:pt>
                <c:pt idx="4">
                  <c:v>Tengo muchas responsabilidades en el hogar</c:v>
                </c:pt>
                <c:pt idx="5">
                  <c:v>Mi trabajo me quita más tiempo del que desearía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0.21342925659472423</c:v>
                </c:pt>
                <c:pt idx="1">
                  <c:v>0.47961630695443647</c:v>
                </c:pt>
                <c:pt idx="2">
                  <c:v>0.5875299760191847</c:v>
                </c:pt>
                <c:pt idx="3">
                  <c:v>0.45003996802557955</c:v>
                </c:pt>
                <c:pt idx="4">
                  <c:v>0.4052757793764988</c:v>
                </c:pt>
                <c:pt idx="5">
                  <c:v>0.3205435651478817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40-452D-8DBF-0EDCDE9501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Admisión especial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</c:v>
                </c:pt>
                <c:pt idx="1">
                  <c:v>Me faltan hábitos de estudio</c:v>
                </c:pt>
                <c:pt idx="2">
                  <c:v>Tengo dificultades para concentrarme</c:v>
                </c:pt>
                <c:pt idx="3">
                  <c:v>Tengo dificultades para entender la materia</c:v>
                </c:pt>
                <c:pt idx="4">
                  <c:v>Tengo muchas responsabilidades en el hogar</c:v>
                </c:pt>
                <c:pt idx="5">
                  <c:v>Mi trabajo me quita más tiempo del que desearía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</c:v>
                </c:pt>
                <c:pt idx="1">
                  <c:v>0.4</c:v>
                </c:pt>
                <c:pt idx="2">
                  <c:v>0.5</c:v>
                </c:pt>
                <c:pt idx="3">
                  <c:v>0.4</c:v>
                </c:pt>
                <c:pt idx="4">
                  <c:v>0.3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EF-4BB7-B3BC-20A7CF2829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¿Cuáles de las siguientes situaciones presentan un problema que te afecte actualmente? (marca todas las que apliquen)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Global</c:v>
                </c:pt>
              </c:strCache>
            </c:strRef>
          </c:tx>
          <c:spPr>
            <a:solidFill>
              <a:srgbClr val="00223A">
                <a:alpha val="74902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2FF-4693-967B-B77EDD10012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2FF-4693-967B-B77EDD10012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A2FF-4693-967B-B77EDD10012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A2FF-4693-967B-B77EDD10012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A2FF-4693-967B-B77EDD100121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A2FF-4693-967B-B77EDD10012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A2FF-4693-967B-B77EDD100121}"/>
              </c:ext>
            </c:extLst>
          </c:dPt>
          <c:dPt>
            <c:idx val="14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E04-4ABE-8F43-686DF35E780A}"/>
              </c:ext>
            </c:extLst>
          </c:dPt>
          <c:dPt>
            <c:idx val="15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E04-4ABE-8F43-686DF35E780A}"/>
              </c:ext>
            </c:extLst>
          </c:dPt>
          <c:dPt>
            <c:idx val="16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E04-4ABE-8F43-686DF35E780A}"/>
              </c:ext>
            </c:extLst>
          </c:dPt>
          <c:dPt>
            <c:idx val="17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04-4ABE-8F43-686DF35E780A}"/>
              </c:ext>
            </c:extLst>
          </c:dPt>
          <c:dPt>
            <c:idx val="18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E04-4ABE-8F43-686DF35E780A}"/>
              </c:ext>
            </c:extLst>
          </c:dPt>
          <c:dPt>
            <c:idx val="19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04-4ABE-8F43-686DF35E780A}"/>
              </c:ext>
            </c:extLst>
          </c:dPt>
          <c:dPt>
            <c:idx val="20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E04-4ABE-8F43-686DF35E780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Problemas de salud personales</c:v>
                </c:pt>
                <c:pt idx="1">
                  <c:v>Futuro laboral</c:v>
                </c:pt>
                <c:pt idx="2">
                  <c:v>Problemas en relaciones familiares</c:v>
                </c:pt>
                <c:pt idx="3">
                  <c:v>Situación económica compleja</c:v>
                </c:pt>
                <c:pt idx="4">
                  <c:v>Problemas de autoestima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0.28</c:v>
                </c:pt>
                <c:pt idx="1">
                  <c:v>0.31</c:v>
                </c:pt>
                <c:pt idx="2">
                  <c:v>0.34</c:v>
                </c:pt>
                <c:pt idx="3">
                  <c:v>0.4</c:v>
                </c:pt>
                <c:pt idx="4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D8-49D9-A8E1-E35B4B8245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¿Cuáles de las siguientes situaciones presentan un problema que te afecte actualmente? (marca todas las que apliquen)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223A">
                <a:alpha val="74902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E4C-4D5F-ACDA-088BECD01F37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E4C-4D5F-ACDA-088BECD01F37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E4C-4D5F-ACDA-088BECD01F37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E4C-4D5F-ACDA-088BECD01F37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E4C-4D5F-ACDA-088BECD01F37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E4C-4D5F-ACDA-088BECD01F37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9E4C-4D5F-ACDA-088BECD01F37}"/>
              </c:ext>
            </c:extLst>
          </c:dPt>
          <c:dPt>
            <c:idx val="14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E4C-4D5F-ACDA-088BECD01F37}"/>
              </c:ext>
            </c:extLst>
          </c:dPt>
          <c:dPt>
            <c:idx val="15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E4C-4D5F-ACDA-088BECD01F37}"/>
              </c:ext>
            </c:extLst>
          </c:dPt>
          <c:dPt>
            <c:idx val="16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E4C-4D5F-ACDA-088BECD01F37}"/>
              </c:ext>
            </c:extLst>
          </c:dPt>
          <c:dPt>
            <c:idx val="17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9E4C-4D5F-ACDA-088BECD01F37}"/>
              </c:ext>
            </c:extLst>
          </c:dPt>
          <c:dPt>
            <c:idx val="18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E4C-4D5F-ACDA-088BECD01F37}"/>
              </c:ext>
            </c:extLst>
          </c:dPt>
          <c:dPt>
            <c:idx val="19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9E4C-4D5F-ACDA-088BECD01F37}"/>
              </c:ext>
            </c:extLst>
          </c:dPt>
          <c:dPt>
            <c:idx val="20"/>
            <c:invertIfNegative val="0"/>
            <c:bubble3D val="0"/>
            <c:spPr>
              <a:solidFill>
                <a:srgbClr val="00223A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9E4C-4D5F-ACDA-088BECD01F3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Problemas en relación sentimental</c:v>
                </c:pt>
                <c:pt idx="1">
                  <c:v>Problemas en relaciones familiares</c:v>
                </c:pt>
                <c:pt idx="2">
                  <c:v>Futuro laboral</c:v>
                </c:pt>
                <c:pt idx="3">
                  <c:v>Problemas de autoestima</c:v>
                </c:pt>
                <c:pt idx="4">
                  <c:v>Situación económica compleja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0.4007597340930674</c:v>
                </c:pt>
                <c:pt idx="1">
                  <c:v>0.41558915917890277</c:v>
                </c:pt>
                <c:pt idx="2">
                  <c:v>0.4819197896120973</c:v>
                </c:pt>
                <c:pt idx="3">
                  <c:v>0.4857184600774344</c:v>
                </c:pt>
                <c:pt idx="4">
                  <c:v>0.4933158010081087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E4C-4D5F-ACDA-088BECD01F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7181850106691046"/>
          <c:y val="9.5580515670835253E-2"/>
          <c:w val="0.37281891897910296"/>
          <c:h val="0.649563843254288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5959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Me rindo a intentar ocuparme del problema.</c:v>
                </c:pt>
                <c:pt idx="1">
                  <c:v>Me digo a mí mismo 'esto no es real'.</c:v>
                </c:pt>
                <c:pt idx="2">
                  <c:v>Intento verlo con otros ojos, para hacer que parezca más positivo.</c:v>
                </c:pt>
                <c:pt idx="3">
                  <c:v>Me hago cargo de solucionar el problema tomando acciones concretas.</c:v>
                </c:pt>
                <c:pt idx="4">
                  <c:v>Aprendo a vivir con ello.</c:v>
                </c:pt>
                <c:pt idx="5">
                  <c:v>Pienso detenidamente escenarios de cómo solucionarlo.</c:v>
                </c:pt>
                <c:pt idx="6">
                  <c:v>Busco distraerme haciendo otras cosas agradables para mí.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0.06121530382595649</c:v>
                </c:pt>
                <c:pt idx="1">
                  <c:v>0.09174793698424606</c:v>
                </c:pt>
                <c:pt idx="2">
                  <c:v>0.19414853713428357</c:v>
                </c:pt>
                <c:pt idx="3">
                  <c:v>0.21927981995498874</c:v>
                </c:pt>
                <c:pt idx="4">
                  <c:v>0.24253563390847713</c:v>
                </c:pt>
                <c:pt idx="5">
                  <c:v>0.24276069017254315</c:v>
                </c:pt>
                <c:pt idx="6">
                  <c:v>0.2517629407351838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F6-44F1-89B2-5684F8CF25BD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¿Con qué frecuencia dejas para después tareas que te parecen desagradables?</a:t>
            </a:r>
            <a:endParaRPr lang="es-CL" sz="1400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D17E-466C-8388-09CC44045D52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A menudo + Muy a menudo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0.3472847284728473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7E-466C-8388-09CC44045D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116849719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1A-4574-B37D-5284DC7AFB9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AA-4E0A-B33A-396F6E997B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EA-4A29-A563-86A5ECC015FB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No</c:v>
                </c:pt>
                <c:pt idx="1">
                  <c:v>Sí</c:v>
                </c:pt>
                <c:pt idx="2">
                  <c:v>Prefiero no responder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0.7327702971874751</c:v>
                </c:pt>
                <c:pt idx="1">
                  <c:v>0.2053222850768863</c:v>
                </c:pt>
                <c:pt idx="2">
                  <c:v>0.0619074177356386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A-4E0A-B33A-396F6E997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7-4A4E-A6E9-33F796530005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7-4A4E-A6E9-33F7965300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2ED-4C51-BC82-04D8E4E389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2ED-4C51-BC82-04D8E4E3896D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Sí, en tratamiento médico regular</c:v>
                </c:pt>
                <c:pt idx="1">
                  <c:v>No, pero la condición está diagnosticada</c:v>
                </c:pt>
                <c:pt idx="2">
                  <c:v>No estoy seguro/a</c:v>
                </c:pt>
                <c:pt idx="3">
                  <c:v>Prefiero no responder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0.566045066045066</c:v>
                </c:pt>
                <c:pt idx="1">
                  <c:v>0.3484848484848485</c:v>
                </c:pt>
                <c:pt idx="2">
                  <c:v>0.050893550893550896</c:v>
                </c:pt>
                <c:pt idx="3">
                  <c:v>0.034576534576534576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7-4A4E-A6E9-33F796530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C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Jornada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437250291630213"/>
          <c:y val="0.22276104584733825"/>
          <c:w val="0.46393883056284629"/>
          <c:h val="0.564711859518342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19A2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6F-494C-8179-25AFB7FDEBB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6F-494C-8179-25AFB7FDEBBE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Diurno</c:v>
                </c:pt>
                <c:pt idx="1">
                  <c:v>Vespertino</c:v>
                </c:pt>
                <c:pt idx="2">
                  <c:v>A distancia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0.76</c:v>
                </c:pt>
                <c:pt idx="1">
                  <c:v>0.23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6F-494C-8179-25AFB7FDE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9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483811310153025"/>
          <c:y val="5.6494222131277895E-2"/>
          <c:w val="0.63097649562716396"/>
          <c:h val="0.883551284631903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Malestar en áreas no profundizadas</c:v>
                </c:pt>
                <c:pt idx="1">
                  <c:v>Uso problemático marihuana</c:v>
                </c:pt>
                <c:pt idx="2">
                  <c:v>Uso problemático alcohol</c:v>
                </c:pt>
                <c:pt idx="3">
                  <c:v>Trastornos de personalidad</c:v>
                </c:pt>
                <c:pt idx="4">
                  <c:v>Ansiedad</c:v>
                </c:pt>
                <c:pt idx="5">
                  <c:v>Depresión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0.955</c:v>
                </c:pt>
                <c:pt idx="1">
                  <c:v>0.133</c:v>
                </c:pt>
                <c:pt idx="2">
                  <c:v>0.276</c:v>
                </c:pt>
                <c:pt idx="3">
                  <c:v>0.467</c:v>
                </c:pt>
                <c:pt idx="4">
                  <c:v>0.442</c:v>
                </c:pt>
                <c:pt idx="5">
                  <c:v>0.29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DD-44CE-B899-3B6D1EAEE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39916351"/>
        <c:axId val="1139913855"/>
      </c:barChart>
      <c:catAx>
        <c:axId val="113991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139913855"/>
        <c:crosses val="autoZero"/>
        <c:auto val="1"/>
        <c:lblAlgn val="ctr"/>
        <c:lblOffset val="100"/>
        <c:noMultiLvlLbl val="0"/>
      </c:catAx>
      <c:valAx>
        <c:axId val="1139913855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13991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depresión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0.4636282848800305</c:v>
                </c:pt>
                <c:pt idx="1">
                  <c:v>0.3547459252157239</c:v>
                </c:pt>
                <c:pt idx="3">
                  <c:v>0.32786885245901637</c:v>
                </c:pt>
                <c:pt idx="4">
                  <c:v>0.41926915647134577</c:v>
                </c:pt>
                <c:pt idx="5">
                  <c:v>0.37189398122584205</c:v>
                </c:pt>
                <c:pt idx="7">
                  <c:v>0.36585365853658536</c:v>
                </c:pt>
                <c:pt idx="8">
                  <c:v>0.4223433242506812</c:v>
                </c:pt>
                <c:pt idx="9">
                  <c:v>0.3920321827147677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E-4E42-93C1-E1F389557D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depresión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0.36235595390524966</c:v>
                </c:pt>
                <c:pt idx="1">
                  <c:v>0.45727482678983833</c:v>
                </c:pt>
                <c:pt idx="2">
                  <c:v>0.3081967213114754</c:v>
                </c:pt>
                <c:pt idx="3">
                  <c:v>0.28955223880597014</c:v>
                </c:pt>
                <c:pt idx="4">
                  <c:v>0.40350877192982454</c:v>
                </c:pt>
                <c:pt idx="5">
                  <c:v>0.4056338028169014</c:v>
                </c:pt>
                <c:pt idx="6">
                  <c:v>0.38242574257425743</c:v>
                </c:pt>
                <c:pt idx="7">
                  <c:v>0.30042918454935624</c:v>
                </c:pt>
                <c:pt idx="8">
                  <c:v>0.32786885245901637</c:v>
                </c:pt>
                <c:pt idx="9">
                  <c:v>0.44242424242424244</c:v>
                </c:pt>
                <c:pt idx="10">
                  <c:v>0.3919270833333333</c:v>
                </c:pt>
                <c:pt idx="11">
                  <c:v>0.45454545454545453</c:v>
                </c:pt>
                <c:pt idx="12">
                  <c:v>0.4374057315233786</c:v>
                </c:pt>
                <c:pt idx="13">
                  <c:v>0.4161931818181818</c:v>
                </c:pt>
                <c:pt idx="14">
                  <c:v>0.3586206896551724</c:v>
                </c:pt>
                <c:pt idx="15">
                  <c:v>0.37341772151898733</c:v>
                </c:pt>
                <c:pt idx="16">
                  <c:v>0.4758269720101781</c:v>
                </c:pt>
                <c:pt idx="17">
                  <c:v>0.40814299900695133</c:v>
                </c:pt>
                <c:pt idx="18">
                  <c:v>0.43388429752066116</c:v>
                </c:pt>
                <c:pt idx="19">
                  <c:v>0.4494494494494494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04-499B-B668-74910BF93AB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ansiedad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0.37717405103465784</c:v>
                </c:pt>
                <c:pt idx="1">
                  <c:v>0.25275647171620325</c:v>
                </c:pt>
                <c:pt idx="3">
                  <c:v>0.3224043715846995</c:v>
                </c:pt>
                <c:pt idx="4">
                  <c:v>0.31857694784288476</c:v>
                </c:pt>
                <c:pt idx="5">
                  <c:v>0.2945886250690226</c:v>
                </c:pt>
                <c:pt idx="7">
                  <c:v>0.25609756097560976</c:v>
                </c:pt>
                <c:pt idx="8">
                  <c:v>0.325435374955574</c:v>
                </c:pt>
                <c:pt idx="9">
                  <c:v>0.3005450298468726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5B-4254-B72D-39B3489FE6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ansiedad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0.26888604353393086</c:v>
                </c:pt>
                <c:pt idx="1">
                  <c:v>0.3695150115473441</c:v>
                </c:pt>
                <c:pt idx="2">
                  <c:v>0.2262295081967213</c:v>
                </c:pt>
                <c:pt idx="3">
                  <c:v>0.2298507462686567</c:v>
                </c:pt>
                <c:pt idx="4">
                  <c:v>0.29490392648287383</c:v>
                </c:pt>
                <c:pt idx="5">
                  <c:v>0.3295774647887324</c:v>
                </c:pt>
                <c:pt idx="6">
                  <c:v>0.2957920792079208</c:v>
                </c:pt>
                <c:pt idx="7">
                  <c:v>0.22746781115879827</c:v>
                </c:pt>
                <c:pt idx="8">
                  <c:v>0.3224043715846995</c:v>
                </c:pt>
                <c:pt idx="9">
                  <c:v>0.3264069264069264</c:v>
                </c:pt>
                <c:pt idx="10">
                  <c:v>0.2721354166666667</c:v>
                </c:pt>
                <c:pt idx="11">
                  <c:v>0.34710743801652894</c:v>
                </c:pt>
                <c:pt idx="12">
                  <c:v>0.3453996983408748</c:v>
                </c:pt>
                <c:pt idx="13">
                  <c:v>0.32173295454545453</c:v>
                </c:pt>
                <c:pt idx="14">
                  <c:v>0.27011494252873564</c:v>
                </c:pt>
                <c:pt idx="15">
                  <c:v>0.298372513562387</c:v>
                </c:pt>
                <c:pt idx="16">
                  <c:v>0.40966921119592875</c:v>
                </c:pt>
                <c:pt idx="17">
                  <c:v>0.29493545183714004</c:v>
                </c:pt>
                <c:pt idx="18">
                  <c:v>0.3231404958677686</c:v>
                </c:pt>
                <c:pt idx="19">
                  <c:v>0.34234234234234234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0B-407A-8C20-EE2251E211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personalidad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0.06004824171638949</c:v>
                </c:pt>
                <c:pt idx="1">
                  <c:v>0.03799137104506232</c:v>
                </c:pt>
                <c:pt idx="3">
                  <c:v>0.00546448087431694</c:v>
                </c:pt>
                <c:pt idx="4">
                  <c:v>0.05255956213779781</c:v>
                </c:pt>
                <c:pt idx="5">
                  <c:v>0.03754831584759801</c:v>
                </c:pt>
                <c:pt idx="7">
                  <c:v>0.06097560975609756</c:v>
                </c:pt>
                <c:pt idx="8">
                  <c:v>0.051178770287880586</c:v>
                </c:pt>
                <c:pt idx="9">
                  <c:v>0.04580846093952764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29-44D9-9B13-349A905948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Malestar clínico en trastornos de personalidad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0-4729-44D9-9B13-349A905948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personalidad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0.04481434058898848</c:v>
                </c:pt>
                <c:pt idx="1">
                  <c:v>0.05658198614318707</c:v>
                </c:pt>
                <c:pt idx="2">
                  <c:v>0.07868852459016394</c:v>
                </c:pt>
                <c:pt idx="3">
                  <c:v>0.03582089552238806</c:v>
                </c:pt>
                <c:pt idx="4">
                  <c:v>0.045112781954887216</c:v>
                </c:pt>
                <c:pt idx="5">
                  <c:v>0.04507042253521127</c:v>
                </c:pt>
                <c:pt idx="6">
                  <c:v>0.03589108910891089</c:v>
                </c:pt>
                <c:pt idx="7">
                  <c:v>0.03862660944206009</c:v>
                </c:pt>
                <c:pt idx="8">
                  <c:v>0.00546448087431694</c:v>
                </c:pt>
                <c:pt idx="9">
                  <c:v>0.05281385281385281</c:v>
                </c:pt>
                <c:pt idx="10">
                  <c:v>0.049479166666666664</c:v>
                </c:pt>
                <c:pt idx="11">
                  <c:v>0.05785123966942149</c:v>
                </c:pt>
                <c:pt idx="12">
                  <c:v>0.049773755656108594</c:v>
                </c:pt>
                <c:pt idx="13">
                  <c:v>0.056818181818181816</c:v>
                </c:pt>
                <c:pt idx="14">
                  <c:v>0.040229885057471264</c:v>
                </c:pt>
                <c:pt idx="15">
                  <c:v>0.037070524412296565</c:v>
                </c:pt>
                <c:pt idx="16">
                  <c:v>0.0648854961832061</c:v>
                </c:pt>
                <c:pt idx="17">
                  <c:v>0.03574975173783516</c:v>
                </c:pt>
                <c:pt idx="18">
                  <c:v>0.05454545454545454</c:v>
                </c:pt>
                <c:pt idx="19">
                  <c:v>0.06006006006006006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88-49D4-A093-841FE5087A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marihuana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0.09496001015615081</c:v>
                </c:pt>
                <c:pt idx="1">
                  <c:v>0.13722435282837966</c:v>
                </c:pt>
                <c:pt idx="3">
                  <c:v>0.03825136612021858</c:v>
                </c:pt>
                <c:pt idx="4">
                  <c:v>0.11759497746297488</c:v>
                </c:pt>
                <c:pt idx="5">
                  <c:v>0.11733848702374379</c:v>
                </c:pt>
                <c:pt idx="7">
                  <c:v>0.15853658536585366</c:v>
                </c:pt>
                <c:pt idx="8">
                  <c:v>0.12154957943371639</c:v>
                </c:pt>
                <c:pt idx="9">
                  <c:v>0.11082273553075525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B5-4001-94E5-151DB6C206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Malestar clínico en uso problematica por marihuana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0-D1B5-4001-94E5-151DB6C206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marihuana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0.11139564660691421</c:v>
                </c:pt>
                <c:pt idx="1">
                  <c:v>0.1720554272517321</c:v>
                </c:pt>
                <c:pt idx="2">
                  <c:v>0.15081967213114755</c:v>
                </c:pt>
                <c:pt idx="3">
                  <c:v>0.11044776119402985</c:v>
                </c:pt>
                <c:pt idx="4">
                  <c:v>0.12447786131996658</c:v>
                </c:pt>
                <c:pt idx="5">
                  <c:v>0.12206572769953052</c:v>
                </c:pt>
                <c:pt idx="6">
                  <c:v>0.10024752475247525</c:v>
                </c:pt>
                <c:pt idx="7">
                  <c:v>0.055793991416309016</c:v>
                </c:pt>
                <c:pt idx="8">
                  <c:v>0.03825136612021858</c:v>
                </c:pt>
                <c:pt idx="9">
                  <c:v>0.12467532467532468</c:v>
                </c:pt>
                <c:pt idx="10">
                  <c:v>0.14453125</c:v>
                </c:pt>
                <c:pt idx="11">
                  <c:v>0.08677685950413223</c:v>
                </c:pt>
                <c:pt idx="12">
                  <c:v>0.09502262443438914</c:v>
                </c:pt>
                <c:pt idx="13">
                  <c:v>0.11931818181818182</c:v>
                </c:pt>
                <c:pt idx="14">
                  <c:v>0.1206896551724138</c:v>
                </c:pt>
                <c:pt idx="15">
                  <c:v>0.08227848101265822</c:v>
                </c:pt>
                <c:pt idx="16">
                  <c:v>0.15267175572519084</c:v>
                </c:pt>
                <c:pt idx="17">
                  <c:v>0.08540218470705065</c:v>
                </c:pt>
                <c:pt idx="18">
                  <c:v>0.13801652892561983</c:v>
                </c:pt>
                <c:pt idx="19">
                  <c:v>0.0970970970970971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E5-46F0-BF73-8BC6E06B4D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alcohol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0.029452837374635013</c:v>
                </c:pt>
                <c:pt idx="1">
                  <c:v>0.05776605944391179</c:v>
                </c:pt>
                <c:pt idx="3">
                  <c:v>0.01092896174863388</c:v>
                </c:pt>
                <c:pt idx="4">
                  <c:v>0.04475209272376046</c:v>
                </c:pt>
                <c:pt idx="5">
                  <c:v>0.04307012700165654</c:v>
                </c:pt>
                <c:pt idx="7">
                  <c:v>0.036585365853658534</c:v>
                </c:pt>
                <c:pt idx="8">
                  <c:v>0.04537377088022746</c:v>
                </c:pt>
                <c:pt idx="9">
                  <c:v>0.042564235660524266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4-4C52-9F64-81B4188B4A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Malestar clínico en uso problematica de alcohol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0-8114-4C52-9F64-81B4188B4A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C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Tipo de alumno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9804100723760052"/>
          <c:y val="0.1662291116218764"/>
          <c:w val="0.46393883056284629"/>
          <c:h val="0.564711859518342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19A2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7E-4323-9B09-A4AFCD3C5E8B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7E-4323-9B09-A4AFCD3C5E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7E-4323-9B09-A4AFCD3C5E8B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Continuidad</c:v>
                </c:pt>
                <c:pt idx="1">
                  <c:v>Inicio</c:v>
                </c:pt>
                <c:pt idx="2">
                  <c:v>Admisión Especial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0.52</c:v>
                </c:pt>
                <c:pt idx="1">
                  <c:v>0.48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77E-4323-9B09-A4AFCD3C5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alcohol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0.04481434058898848</c:v>
                </c:pt>
                <c:pt idx="1">
                  <c:v>0.09122401847575058</c:v>
                </c:pt>
                <c:pt idx="2">
                  <c:v>0.08196721311475409</c:v>
                </c:pt>
                <c:pt idx="3">
                  <c:v>0.014925373134328358</c:v>
                </c:pt>
                <c:pt idx="4">
                  <c:v>0.04594820384294068</c:v>
                </c:pt>
                <c:pt idx="5">
                  <c:v>0.038497652582159626</c:v>
                </c:pt>
                <c:pt idx="6">
                  <c:v>0.04579207920792079</c:v>
                </c:pt>
                <c:pt idx="7">
                  <c:v>0.02145922746781116</c:v>
                </c:pt>
                <c:pt idx="8">
                  <c:v>0.01092896174863388</c:v>
                </c:pt>
                <c:pt idx="9">
                  <c:v>0.04155844155844156</c:v>
                </c:pt>
                <c:pt idx="10">
                  <c:v>0.07291666666666667</c:v>
                </c:pt>
                <c:pt idx="11">
                  <c:v>0.026859504132231406</c:v>
                </c:pt>
                <c:pt idx="12">
                  <c:v>0.01809954751131222</c:v>
                </c:pt>
                <c:pt idx="13">
                  <c:v>0.044744318181818184</c:v>
                </c:pt>
                <c:pt idx="14">
                  <c:v>0.04252873563218391</c:v>
                </c:pt>
                <c:pt idx="15">
                  <c:v>0.02802893309222423</c:v>
                </c:pt>
                <c:pt idx="16">
                  <c:v>0.07760814249363868</c:v>
                </c:pt>
                <c:pt idx="17">
                  <c:v>0.024826216484607744</c:v>
                </c:pt>
                <c:pt idx="18">
                  <c:v>0.05537190082644628</c:v>
                </c:pt>
                <c:pt idx="19">
                  <c:v>0.01701701701701702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92-484C-B378-D643C89DCC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suicidio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0.29577464788732394</c:v>
                </c:pt>
                <c:pt idx="1">
                  <c:v>0.3394919168591224</c:v>
                </c:pt>
                <c:pt idx="2">
                  <c:v>0.2786885245901639</c:v>
                </c:pt>
                <c:pt idx="3">
                  <c:v>0.2417910447761194</c:v>
                </c:pt>
                <c:pt idx="4">
                  <c:v>0.33500417710944025</c:v>
                </c:pt>
                <c:pt idx="5">
                  <c:v>0.3333333333333333</c:v>
                </c:pt>
                <c:pt idx="6">
                  <c:v>0.31683168316831684</c:v>
                </c:pt>
                <c:pt idx="7">
                  <c:v>0.296137339055794</c:v>
                </c:pt>
                <c:pt idx="8">
                  <c:v>0.2568306010928962</c:v>
                </c:pt>
                <c:pt idx="9">
                  <c:v>0.36277056277056274</c:v>
                </c:pt>
                <c:pt idx="10">
                  <c:v>0.3346354166666667</c:v>
                </c:pt>
                <c:pt idx="11">
                  <c:v>0.34710743801652894</c:v>
                </c:pt>
                <c:pt idx="12">
                  <c:v>0.3514328808446455</c:v>
                </c:pt>
                <c:pt idx="13">
                  <c:v>0.3252840909090909</c:v>
                </c:pt>
                <c:pt idx="14">
                  <c:v>0.32068965517241377</c:v>
                </c:pt>
                <c:pt idx="15">
                  <c:v>0.298372513562387</c:v>
                </c:pt>
                <c:pt idx="16">
                  <c:v>0.4020356234096692</c:v>
                </c:pt>
                <c:pt idx="17">
                  <c:v>0.32770605759682225</c:v>
                </c:pt>
                <c:pt idx="18">
                  <c:v>0.35619834710743803</c:v>
                </c:pt>
                <c:pt idx="19">
                  <c:v>0.34634634634634637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7F-4244-A036-D829C6D500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  <c:max val="0.70000000000000007"/>
        </c:scaling>
        <c:delete val="1"/>
        <c:axPos val="l"/>
        <c:numFmt formatCode="0%" sourceLinked="0"/>
        <c:majorTickMark val="out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Malestar clínico en ideación suicida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0-63B5-48D2-A2DA-018007FC96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Malestar clínico en suicidio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0.35736955693792055</c:v>
                </c:pt>
                <c:pt idx="1">
                  <c:v>0.3077660594439118</c:v>
                </c:pt>
                <c:pt idx="3">
                  <c:v>0.2568306010928962</c:v>
                </c:pt>
                <c:pt idx="4">
                  <c:v>0.35012878300064393</c:v>
                </c:pt>
                <c:pt idx="5">
                  <c:v>0.2730535615681944</c:v>
                </c:pt>
                <c:pt idx="7">
                  <c:v>0.2804878048780488</c:v>
                </c:pt>
                <c:pt idx="8">
                  <c:v>0.3395332306598744</c:v>
                </c:pt>
                <c:pt idx="9">
                  <c:v>0.324033220866857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5-48D2-A2DA-018007FC96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A8-4450-9627-F44119B2DC5A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A8-4450-9627-F44119B2DC5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0.57</c:v>
                </c:pt>
                <c:pt idx="1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A8-4450-9627-F44119B2D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94-407E-A310-D2856421DBE6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94-407E-A310-D2856421DBE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4-407E-A310-D2856421D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A8-4450-9627-F44119B2DC5A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A8-4450-9627-F44119B2DC5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A8-4450-9627-F44119B2D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Ideación pasiva (i3)</c:v>
                </c:pt>
                <c:pt idx="1">
                  <c:v>Ideación pasiva (i4)</c:v>
                </c:pt>
                <c:pt idx="2">
                  <c:v>Ideación pasiva (i5)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0.28</c:v>
                </c:pt>
                <c:pt idx="1">
                  <c:v>0.35</c:v>
                </c:pt>
                <c:pt idx="2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45-4FA5-B234-845B1F50F8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Sí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Ideación pasiva (i3)</c:v>
                </c:pt>
                <c:pt idx="1">
                  <c:v>Ideación pasiva (i4)</c:v>
                </c:pt>
                <c:pt idx="2">
                  <c:v>Ideación pasiva (i5)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0.72</c:v>
                </c:pt>
                <c:pt idx="1">
                  <c:v>0.65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45-4FA5-B234-845B1F50F8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70564719"/>
        <c:axId val="1771217823"/>
      </c:barChart>
      <c:catAx>
        <c:axId val="1770564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771217823"/>
        <c:crosses val="autoZero"/>
        <c:auto val="1"/>
        <c:lblAlgn val="ctr"/>
        <c:lblOffset val="100"/>
        <c:noMultiLvlLbl val="0"/>
      </c:catAx>
      <c:valAx>
        <c:axId val="177121782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770564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AC-47D9-80D0-B6E43C107386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AC-47D9-80D0-B6E43C1073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AC-47D9-80D0-B6E43C10738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0.84</c:v>
                </c:pt>
                <c:pt idx="1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AC-47D9-80D0-B6E43C107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1A-4574-B37D-5284DC7AFB9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AA-4E0A-B33A-396F6E997B3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A-4E0A-B33A-396F6E997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7-4A4E-A6E9-33F796530005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7-4A4E-A6E9-33F796530005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0.56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7-4A4E-A6E9-33F796530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s-CL" sz="2000" b="0" dirty="0">
                <a:effectLst/>
              </a:rPr>
              <a:t>Escuelas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72C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Administración y Negocios</c:v>
                </c:pt>
                <c:pt idx="1">
                  <c:v>Ingeniería, Medio Ambiente y Recursos Naturales</c:v>
                </c:pt>
                <c:pt idx="2">
                  <c:v>Informática y Telecomunicaciones</c:v>
                </c:pt>
                <c:pt idx="3">
                  <c:v>Salud y Bienestar</c:v>
                </c:pt>
                <c:pt idx="4">
                  <c:v>Construcción</c:v>
                </c:pt>
                <c:pt idx="5">
                  <c:v>Diseño</c:v>
                </c:pt>
                <c:pt idx="6">
                  <c:v>Comunicación</c:v>
                </c:pt>
                <c:pt idx="7">
                  <c:v>Turismo y Hospitalidad</c:v>
                </c:pt>
                <c:pt idx="8">
                  <c:v>Gastronomía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0.26</c:v>
                </c:pt>
                <c:pt idx="1">
                  <c:v>0.19</c:v>
                </c:pt>
                <c:pt idx="2">
                  <c:v>0.16</c:v>
                </c:pt>
                <c:pt idx="3">
                  <c:v>0.11</c:v>
                </c:pt>
                <c:pt idx="4">
                  <c:v>0.07</c:v>
                </c:pt>
                <c:pt idx="5">
                  <c:v>0.06</c:v>
                </c:pt>
                <c:pt idx="6">
                  <c:v>0.06</c:v>
                </c:pt>
                <c:pt idx="7">
                  <c:v>0.05</c:v>
                </c:pt>
                <c:pt idx="8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8C-4BEA-B37D-8CA8E97BE8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+mj-lt"/>
        </a:defRPr>
      </a:pPr>
      <a:endParaRPr lang="es-CL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1A-4574-B37D-5284DC7AFB9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AA-4E0A-B33A-396F6E997B3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Dentro de Duoc UC</c:v>
                </c:pt>
                <c:pt idx="1">
                  <c:v>Fuera de Duoc UC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A-4E0A-B33A-396F6E997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7-4A4E-A6E9-33F796530005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7-4A4E-A6E9-33F7965300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21-4616-B0FC-616CC97A5B6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Ambos</c:v>
                </c:pt>
                <c:pt idx="1">
                  <c:v>Médico/psiquiátrico</c:v>
                </c:pt>
                <c:pt idx="2">
                  <c:v>Psicólogico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</c:v>
                </c:pt>
                <c:pt idx="1">
                  <c:v>0.15</c:v>
                </c:pt>
                <c:pt idx="2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7-4A4E-A6E9-33F796530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</a:rPr>
              <a:t>Si crees haber necesitado apoyo o tratamiento en salud mental pero no has accedido a él, ¿qué tan importantes fueron las siguientes razones para no buscar ayuda?* (Importante + Muy importante)</a:t>
            </a:r>
            <a:endParaRPr lang="es-C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74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AFB-4D12-9DE7-7B8A9AF6AB9A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FAFB-4D12-9DE7-7B8A9AF6AB9A}"/>
              </c:ext>
            </c:extLst>
          </c:dPt>
          <c:dPt>
            <c:idx val="7"/>
            <c:invertIfNegative val="0"/>
            <c:bubble3D val="0"/>
            <c:spPr>
              <a:solidFill>
                <a:srgbClr val="74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FB-4D12-9DE7-7B8A9AF6AB9A}"/>
              </c:ext>
            </c:extLst>
          </c:dPt>
          <c:dPt>
            <c:idx val="8"/>
            <c:invertIfNegative val="0"/>
            <c:bubble3D val="0"/>
            <c:spPr>
              <a:solidFill>
                <a:srgbClr val="74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7FF-46DC-AA1D-CCCF1222E39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Preferiste hablarlo con amigos/as o parientes.</c:v>
                </c:pt>
                <c:pt idx="1">
                  <c:v>No estabas seguro/a de que los tratamientos disponibles fueran muy eficaces.</c:v>
                </c:pt>
                <c:pt idx="2">
                  <c:v>Dificultad para conseguir una cita</c:v>
                </c:pt>
                <c:pt idx="3">
                  <c:v>Te daba demasiada vergüenza.</c:v>
                </c:pt>
                <c:pt idx="4">
                  <c:v>Temías que pudiese perjudicar tu carrera académica.</c:v>
                </c:pt>
                <c:pt idx="5">
                  <c:v>Tuviste problemas de tiempo, desplazamientos o de horario.</c:v>
                </c:pt>
                <c:pt idx="6">
                  <c:v>Querías afrontar el problema por tu cuenta.</c:v>
                </c:pt>
                <c:pt idx="7">
                  <c:v>No estabas seguro de a dónde ir o a quién consultar.</c:v>
                </c:pt>
                <c:pt idx="8">
                  <c:v>Costaba demasiado dinero.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0.23453787352328007</c:v>
                </c:pt>
                <c:pt idx="1">
                  <c:v>0.2567755385684503</c:v>
                </c:pt>
                <c:pt idx="2">
                  <c:v>0.2592077831827658</c:v>
                </c:pt>
                <c:pt idx="3">
                  <c:v>0.3064628214037526</c:v>
                </c:pt>
                <c:pt idx="4">
                  <c:v>0.32453092425295343</c:v>
                </c:pt>
                <c:pt idx="5">
                  <c:v>0.4640250260688217</c:v>
                </c:pt>
                <c:pt idx="6">
                  <c:v>0.48610145934676857</c:v>
                </c:pt>
                <c:pt idx="7">
                  <c:v>0.5410006949270326</c:v>
                </c:pt>
                <c:pt idx="8">
                  <c:v>0.6218282933611401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C7-43BC-9E2C-F8AC3E6A72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  <c:max val="1"/>
        </c:scaling>
        <c:delete val="1"/>
        <c:axPos val="b"/>
        <c:numFmt formatCode="0%" sourceLinked="0"/>
        <c:majorTickMark val="none"/>
        <c:minorTickMark val="none"/>
        <c:tickLblPos val="nextTo"/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Nivel Bienestar (Promedio)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  <c:pt idx="20">
                  <c:v> 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4.53</c:v>
                </c:pt>
                <c:pt idx="1">
                  <c:v>4.33</c:v>
                </c:pt>
                <c:pt idx="2">
                  <c:v>4.59</c:v>
                </c:pt>
                <c:pt idx="3">
                  <c:v>4.62</c:v>
                </c:pt>
                <c:pt idx="4">
                  <c:v>4.35</c:v>
                </c:pt>
                <c:pt idx="5">
                  <c:v>4.34</c:v>
                </c:pt>
                <c:pt idx="6">
                  <c:v>4.44</c:v>
                </c:pt>
                <c:pt idx="7">
                  <c:v>4.59</c:v>
                </c:pt>
                <c:pt idx="8">
                  <c:v>4.39</c:v>
                </c:pt>
                <c:pt idx="9">
                  <c:v>4.22</c:v>
                </c:pt>
                <c:pt idx="10">
                  <c:v>4.59</c:v>
                </c:pt>
                <c:pt idx="11">
                  <c:v>4.21</c:v>
                </c:pt>
                <c:pt idx="12">
                  <c:v>4.32</c:v>
                </c:pt>
                <c:pt idx="13">
                  <c:v>4.38</c:v>
                </c:pt>
                <c:pt idx="14">
                  <c:v>4.52</c:v>
                </c:pt>
                <c:pt idx="15">
                  <c:v>4.38</c:v>
                </c:pt>
                <c:pt idx="16">
                  <c:v>4.35</c:v>
                </c:pt>
                <c:pt idx="17">
                  <c:v>4.32</c:v>
                </c:pt>
                <c:pt idx="18">
                  <c:v>4.39</c:v>
                </c:pt>
                <c:pt idx="19">
                  <c:v>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D2-49DB-81BA-194213ECDD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Nivel bienestar (Promedio)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  <c:pt idx="20">
                  <c:v> 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</c:numCache>
            </c:numRef>
          </c:val>
          <c:extLst>
            <c:ext xmlns:c16="http://schemas.microsoft.com/office/drawing/2014/chart" uri="{C3380CC4-5D6E-409C-BE32-E72D297353CC}">
              <c16:uniqueId val="{00000000-57D2-49DB-81BA-194213ECDD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.0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Nivel Bienestar (Promedio)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  <c:pt idx="11">
                  <c:v>Administración y Negocios</c:v>
                </c:pt>
                <c:pt idx="12">
                  <c:v>Comunicación</c:v>
                </c:pt>
                <c:pt idx="13">
                  <c:v>Construcción</c:v>
                </c:pt>
                <c:pt idx="14">
                  <c:v>Diseño</c:v>
                </c:pt>
                <c:pt idx="15">
                  <c:v>Gastronomía</c:v>
                </c:pt>
                <c:pt idx="16">
                  <c:v>Informática y Telecomunicaciones</c:v>
                </c:pt>
                <c:pt idx="17">
                  <c:v>Ingeniería, Medio Ambiente y Recursos Naturales</c:v>
                </c:pt>
                <c:pt idx="18">
                  <c:v>Salud y Bienestar</c:v>
                </c:pt>
                <c:pt idx="19">
                  <c:v>Turismo y Hospitalidad</c:v>
                </c:pt>
                <c:pt idx="20">
                  <c:v> 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4.28</c:v>
                </c:pt>
                <c:pt idx="1">
                  <c:v>4.47</c:v>
                </c:pt>
                <c:pt idx="3">
                  <c:v>4.39</c:v>
                </c:pt>
                <c:pt idx="4">
                  <c:v>4.35</c:v>
                </c:pt>
                <c:pt idx="5">
                  <c:v>4.46</c:v>
                </c:pt>
                <c:pt idx="7">
                  <c:v>4.33</c:v>
                </c:pt>
                <c:pt idx="8">
                  <c:v>4.35</c:v>
                </c:pt>
                <c:pt idx="9">
                  <c:v>4.41</c:v>
                </c:pt>
                <c:pt idx="11">
                  <c:v>4.49</c:v>
                </c:pt>
                <c:pt idx="12">
                  <c:v>4.24</c:v>
                </c:pt>
                <c:pt idx="13">
                  <c:v>4.59</c:v>
                </c:pt>
                <c:pt idx="14">
                  <c:v>4.01</c:v>
                </c:pt>
                <c:pt idx="15">
                  <c:v>4.25</c:v>
                </c:pt>
                <c:pt idx="16">
                  <c:v>4.2</c:v>
                </c:pt>
                <c:pt idx="17">
                  <c:v>4.51</c:v>
                </c:pt>
                <c:pt idx="18">
                  <c:v>4.35</c:v>
                </c:pt>
                <c:pt idx="19">
                  <c:v>4.29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90-4690-B858-EC10BFB34D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Nivel bienestar (Promedio)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A distancia</c:v>
                </c:pt>
                <c:pt idx="4">
                  <c:v>Diurno</c:v>
                </c:pt>
                <c:pt idx="5">
                  <c:v>Vespertino</c:v>
                </c:pt>
                <c:pt idx="6">
                  <c:v> </c:v>
                </c:pt>
                <c:pt idx="7">
                  <c:v>Admisión Especial</c:v>
                </c:pt>
                <c:pt idx="8">
                  <c:v>Continuidad</c:v>
                </c:pt>
                <c:pt idx="9">
                  <c:v>Inicio</c:v>
                </c:pt>
                <c:pt idx="10">
                  <c:v> </c:v>
                </c:pt>
                <c:pt idx="11">
                  <c:v>Administración y Negocios</c:v>
                </c:pt>
                <c:pt idx="12">
                  <c:v>Comunicación</c:v>
                </c:pt>
                <c:pt idx="13">
                  <c:v>Construcción</c:v>
                </c:pt>
                <c:pt idx="14">
                  <c:v>Diseño</c:v>
                </c:pt>
                <c:pt idx="15">
                  <c:v>Gastronomía</c:v>
                </c:pt>
                <c:pt idx="16">
                  <c:v>Informática y Telecomunicaciones</c:v>
                </c:pt>
                <c:pt idx="17">
                  <c:v>Ingeniería, Medio Ambiente y Recursos Naturales</c:v>
                </c:pt>
                <c:pt idx="18">
                  <c:v>Salud y Bienestar</c:v>
                </c:pt>
                <c:pt idx="19">
                  <c:v>Turismo y Hospitalidad</c:v>
                </c:pt>
                <c:pt idx="20">
                  <c:v> 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</c:numCache>
            </c:numRef>
          </c:val>
          <c:extLst>
            <c:ext xmlns:c16="http://schemas.microsoft.com/office/drawing/2014/chart" uri="{C3380CC4-5D6E-409C-BE32-E72D297353CC}">
              <c16:uniqueId val="{00000000-DD90-4690-B858-EC10BFB34D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.0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</c:v>
                </c:pt>
                <c:pt idx="1">
                  <c:v>E</c:v>
                </c:pt>
                <c:pt idx="2">
                  <c:v>R</c:v>
                </c:pt>
                <c:pt idx="3">
                  <c:v>M</c:v>
                </c:pt>
                <c:pt idx="4">
                  <c:v>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3.938</c:v>
                </c:pt>
                <c:pt idx="1">
                  <c:v>4.558</c:v>
                </c:pt>
                <c:pt idx="2">
                  <c:v>4.02</c:v>
                </c:pt>
                <c:pt idx="3">
                  <c:v>4.031</c:v>
                </c:pt>
                <c:pt idx="4">
                  <c:v>4.148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C8-4D31-A3EF-70FFE360D9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ED7D31"/>
            </a:solidFill>
            <a:ln>
              <a:solidFill>
                <a:srgbClr val="ED7D31"/>
              </a:solidFill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</c:v>
                </c:pt>
                <c:pt idx="1">
                  <c:v>E</c:v>
                </c:pt>
                <c:pt idx="2">
                  <c:v>R</c:v>
                </c:pt>
                <c:pt idx="3">
                  <c:v>M</c:v>
                </c:pt>
                <c:pt idx="4">
                  <c:v>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4.283</c:v>
                </c:pt>
                <c:pt idx="1">
                  <c:v>4.635</c:v>
                </c:pt>
                <c:pt idx="2">
                  <c:v>4.322</c:v>
                </c:pt>
                <c:pt idx="3">
                  <c:v>4.342</c:v>
                </c:pt>
                <c:pt idx="4">
                  <c:v>4.318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C8-4D31-A3EF-70FFE360D9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2697903"/>
        <c:axId val="932698319"/>
      </c:barChart>
      <c:catAx>
        <c:axId val="932697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932698319"/>
        <c:crosses val="autoZero"/>
        <c:auto val="1"/>
        <c:lblAlgn val="ctr"/>
        <c:lblOffset val="100"/>
        <c:noMultiLvlLbl val="0"/>
      </c:catAx>
      <c:valAx>
        <c:axId val="93269831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crossAx val="93269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033579762717293"/>
          <c:y val="0.94622929684249979"/>
          <c:w val="0.17932823920496768"/>
          <c:h val="5.37707031575002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</c:v>
                </c:pt>
                <c:pt idx="1">
                  <c:v>H</c:v>
                </c:pt>
                <c:pt idx="2">
                  <c:v>Lon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4.106</c:v>
                </c:pt>
                <c:pt idx="1">
                  <c:v>4.085</c:v>
                </c:pt>
                <c:pt idx="2">
                  <c:v>4.021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C8-4D31-A3EF-70FFE360D9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rgbClr val="ED7D31"/>
            </a:solidFill>
            <a:ln>
              <a:solidFill>
                <a:srgbClr val="ED7D31"/>
              </a:solidFill>
            </a:ln>
            <a:effectLst/>
          </c:spPr>
          <c:invertIfNegative val="0"/>
          <c:dLbls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N</c:v>
                </c:pt>
                <c:pt idx="1">
                  <c:v>H</c:v>
                </c:pt>
                <c:pt idx="2">
                  <c:v>Lon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3.836</c:v>
                </c:pt>
                <c:pt idx="1">
                  <c:v>4.324</c:v>
                </c:pt>
                <c:pt idx="2">
                  <c:v>3.668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C8-4D31-A3EF-70FFE360D9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2697903"/>
        <c:axId val="932698319"/>
      </c:barChart>
      <c:catAx>
        <c:axId val="932697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932698319"/>
        <c:crosses val="autoZero"/>
        <c:auto val="1"/>
        <c:lblAlgn val="ctr"/>
        <c:lblOffset val="100"/>
        <c:noMultiLvlLbl val="0"/>
      </c:catAx>
      <c:valAx>
        <c:axId val="93269831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crossAx val="93269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033579762717293"/>
          <c:y val="0.94622929684249979"/>
          <c:w val="0.17932823920496768"/>
          <c:h val="5.37707031575002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</a:rPr>
              <a:t>Durante el último año, ¿cuán satisfecho/a te has sentido con el apoyo que has recibido por parte de…</a:t>
            </a:r>
            <a:endParaRPr lang="es-CL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Muy insatisfecho</c:v>
                </c:pt>
              </c:strCache>
            </c:strRef>
          </c:tx>
          <c:spPr>
            <a:solidFill>
              <a:srgbClr val="E63C3F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0.08</c:v>
                </c:pt>
                <c:pt idx="1">
                  <c:v>0.05</c:v>
                </c:pt>
                <c:pt idx="2">
                  <c:v>0.06</c:v>
                </c:pt>
                <c:pt idx="3">
                  <c:v>0.08</c:v>
                </c:pt>
                <c:pt idx="4">
                  <c:v>0.05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F-4212-9B4D-168CAC2258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Insatisfecho</c:v>
                </c:pt>
              </c:strCache>
            </c:strRef>
          </c:tx>
          <c:spPr>
            <a:solidFill>
              <a:srgbClr val="F9414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0.08</c:v>
                </c:pt>
                <c:pt idx="1">
                  <c:v>0.05</c:v>
                </c:pt>
                <c:pt idx="2">
                  <c:v>0.06</c:v>
                </c:pt>
                <c:pt idx="3">
                  <c:v>0.07</c:v>
                </c:pt>
                <c:pt idx="4">
                  <c:v>0.06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BF-4212-9B4D-168CAC2258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Ni satisfecho ni insatisfecho</c:v>
                </c:pt>
              </c:strCache>
            </c:strRef>
          </c:tx>
          <c:spPr>
            <a:solidFill>
              <a:srgbClr val="F8961E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0.42</c:v>
                </c:pt>
                <c:pt idx="1">
                  <c:v>0.24</c:v>
                </c:pt>
                <c:pt idx="2">
                  <c:v>0.23</c:v>
                </c:pt>
                <c:pt idx="3">
                  <c:v>0.45</c:v>
                </c:pt>
                <c:pt idx="4">
                  <c:v>0.19</c:v>
                </c:pt>
                <c:pt idx="5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BF-4212-9B4D-168CAC2258B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Satisfecho</c:v>
                </c:pt>
              </c:strCache>
            </c:strRef>
          </c:tx>
          <c:spPr>
            <a:solidFill>
              <a:srgbClr val="4DBD9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0.28</c:v>
                </c:pt>
                <c:pt idx="1">
                  <c:v>0.36</c:v>
                </c:pt>
                <c:pt idx="2">
                  <c:v>0.31</c:v>
                </c:pt>
                <c:pt idx="3">
                  <c:v>0.26</c:v>
                </c:pt>
                <c:pt idx="4">
                  <c:v>0.32</c:v>
                </c:pt>
                <c:pt idx="5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BF-4212-9B4D-168CAC2258B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Muy satisfecho</c:v>
                </c:pt>
              </c:strCache>
            </c:strRef>
          </c:tx>
          <c:spPr>
            <a:solidFill>
              <a:srgbClr val="43AA8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Administrativos/as</c:v>
                </c:pt>
                <c:pt idx="1">
                  <c:v>Amistades dentro de Duoc UC</c:v>
                </c:pt>
                <c:pt idx="2">
                  <c:v>Amistades fuera de Duoc UC</c:v>
                </c:pt>
                <c:pt idx="3">
                  <c:v>Autoridades de Duoc UC</c:v>
                </c:pt>
                <c:pt idx="4">
                  <c:v>Familia</c:v>
                </c:pt>
                <c:pt idx="5">
                  <c:v>Profesores/as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0.14</c:v>
                </c:pt>
                <c:pt idx="1">
                  <c:v>0.3</c:v>
                </c:pt>
                <c:pt idx="2">
                  <c:v>0.33</c:v>
                </c:pt>
                <c:pt idx="3">
                  <c:v>0.14</c:v>
                </c:pt>
                <c:pt idx="4">
                  <c:v>0.37</c:v>
                </c:pt>
                <c:pt idx="5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8BF-4212-9B4D-168CAC2258B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3522976889398519"/>
          <c:y val="8.7589237262095474E-3"/>
          <c:w val="0.34693910847549336"/>
          <c:h val="0.8523666863400930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 negativas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Confío en mi capacidad para afrontar las altas exigencias de la situación.</c:v>
                </c:pt>
                <c:pt idx="1">
                  <c:v>Cuando hablo de esta actividad, siento una emoción tan profunda que quiero compartirla.</c:v>
                </c:pt>
                <c:pt idx="2">
                  <c:v>En cada paso, sé exactamente lo que tengo que hacer.</c:v>
                </c:pt>
                <c:pt idx="3">
                  <c:v>Esta actividad me produce una sensación de bienestar.</c:v>
                </c:pt>
                <c:pt idx="4">
                  <c:v>Estoy profundamente concentrado/a en lo que estoy haciendo.</c:v>
                </c:pt>
                <c:pt idx="5">
                  <c:v>Estoy totalmente absorto/a en lo que estoy haciendo.</c:v>
                </c:pt>
                <c:pt idx="6">
                  <c:v>Me siento completamente en control de mis acciones.</c:v>
                </c:pt>
                <c:pt idx="7">
                  <c:v>No me importa lo que los demás puedan pensar de mí.</c:v>
                </c:pt>
                <c:pt idx="8">
                  <c:v>No me preocupa el juicio de los demás.</c:v>
                </c:pt>
                <c:pt idx="9">
                  <c:v>No me preocupa lo que los demás puedan pensar de mí.</c:v>
                </c:pt>
                <c:pt idx="10">
                  <c:v>Suelo perder la noción del tiempo.</c:v>
                </c:pt>
                <c:pt idx="11">
                  <c:v>Tengo la sensación de que estoy viviendo una experiencia muy emocionante.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0.05</c:v>
                </c:pt>
                <c:pt idx="1">
                  <c:v>0.18</c:v>
                </c:pt>
                <c:pt idx="2">
                  <c:v>0.08</c:v>
                </c:pt>
                <c:pt idx="3">
                  <c:v>0.12</c:v>
                </c:pt>
                <c:pt idx="4">
                  <c:v>0.08</c:v>
                </c:pt>
                <c:pt idx="5">
                  <c:v>0.07</c:v>
                </c:pt>
                <c:pt idx="6">
                  <c:v>0.05</c:v>
                </c:pt>
                <c:pt idx="7">
                  <c:v>0.15</c:v>
                </c:pt>
                <c:pt idx="8">
                  <c:v>0.15</c:v>
                </c:pt>
                <c:pt idx="9">
                  <c:v>0.15</c:v>
                </c:pt>
                <c:pt idx="10">
                  <c:v>0.19</c:v>
                </c:pt>
                <c:pt idx="11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39-4A59-BD93-ACABDE7B54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 neutras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2090799788292679E-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239-4A59-BD93-ACABDE7B54A1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Confío en mi capacidad para afrontar las altas exigencias de la situación.</c:v>
                </c:pt>
                <c:pt idx="1">
                  <c:v>Cuando hablo de esta actividad, siento una emoción tan profunda que quiero compartirla.</c:v>
                </c:pt>
                <c:pt idx="2">
                  <c:v>En cada paso, sé exactamente lo que tengo que hacer.</c:v>
                </c:pt>
                <c:pt idx="3">
                  <c:v>Esta actividad me produce una sensación de bienestar.</c:v>
                </c:pt>
                <c:pt idx="4">
                  <c:v>Estoy profundamente concentrado/a en lo que estoy haciendo.</c:v>
                </c:pt>
                <c:pt idx="5">
                  <c:v>Estoy totalmente absorto/a en lo que estoy haciendo.</c:v>
                </c:pt>
                <c:pt idx="6">
                  <c:v>Me siento completamente en control de mis acciones.</c:v>
                </c:pt>
                <c:pt idx="7">
                  <c:v>No me importa lo que los demás puedan pensar de mí.</c:v>
                </c:pt>
                <c:pt idx="8">
                  <c:v>No me preocupa el juicio de los demás.</c:v>
                </c:pt>
                <c:pt idx="9">
                  <c:v>No me preocupa lo que los demás puedan pensar de mí.</c:v>
                </c:pt>
                <c:pt idx="10">
                  <c:v>Suelo perder la noción del tiempo.</c:v>
                </c:pt>
                <c:pt idx="11">
                  <c:v>Tengo la sensación de que estoy viviendo una experiencia muy emocionante.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0.46</c:v>
                </c:pt>
                <c:pt idx="1">
                  <c:v>0.53</c:v>
                </c:pt>
                <c:pt idx="2">
                  <c:v>0.58</c:v>
                </c:pt>
                <c:pt idx="3">
                  <c:v>0.55</c:v>
                </c:pt>
                <c:pt idx="4">
                  <c:v>0.54</c:v>
                </c:pt>
                <c:pt idx="5">
                  <c:v>0.6</c:v>
                </c:pt>
                <c:pt idx="6">
                  <c:v>0.44</c:v>
                </c:pt>
                <c:pt idx="7">
                  <c:v>0.43</c:v>
                </c:pt>
                <c:pt idx="8">
                  <c:v>0.46</c:v>
                </c:pt>
                <c:pt idx="9">
                  <c:v>0.42</c:v>
                </c:pt>
                <c:pt idx="10">
                  <c:v>0.46</c:v>
                </c:pt>
                <c:pt idx="11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39-4A59-BD93-ACABDE7B54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 positivas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Confío en mi capacidad para afrontar las altas exigencias de la situación.</c:v>
                </c:pt>
                <c:pt idx="1">
                  <c:v>Cuando hablo de esta actividad, siento una emoción tan profunda que quiero compartirla.</c:v>
                </c:pt>
                <c:pt idx="2">
                  <c:v>En cada paso, sé exactamente lo que tengo que hacer.</c:v>
                </c:pt>
                <c:pt idx="3">
                  <c:v>Esta actividad me produce una sensación de bienestar.</c:v>
                </c:pt>
                <c:pt idx="4">
                  <c:v>Estoy profundamente concentrado/a en lo que estoy haciendo.</c:v>
                </c:pt>
                <c:pt idx="5">
                  <c:v>Estoy totalmente absorto/a en lo que estoy haciendo.</c:v>
                </c:pt>
                <c:pt idx="6">
                  <c:v>Me siento completamente en control de mis acciones.</c:v>
                </c:pt>
                <c:pt idx="7">
                  <c:v>No me importa lo que los demás puedan pensar de mí.</c:v>
                </c:pt>
                <c:pt idx="8">
                  <c:v>No me preocupa el juicio de los demás.</c:v>
                </c:pt>
                <c:pt idx="9">
                  <c:v>No me preocupa lo que los demás puedan pensar de mí.</c:v>
                </c:pt>
                <c:pt idx="10">
                  <c:v>Suelo perder la noción del tiempo.</c:v>
                </c:pt>
                <c:pt idx="11">
                  <c:v>Tengo la sensación de que estoy viviendo una experiencia muy emocionante.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0.48</c:v>
                </c:pt>
                <c:pt idx="1">
                  <c:v>0.28</c:v>
                </c:pt>
                <c:pt idx="2">
                  <c:v>0.34</c:v>
                </c:pt>
                <c:pt idx="3">
                  <c:v>0.33</c:v>
                </c:pt>
                <c:pt idx="4">
                  <c:v>0.38</c:v>
                </c:pt>
                <c:pt idx="5">
                  <c:v>0.33</c:v>
                </c:pt>
                <c:pt idx="6">
                  <c:v>0.51</c:v>
                </c:pt>
                <c:pt idx="7">
                  <c:v>0.42</c:v>
                </c:pt>
                <c:pt idx="8">
                  <c:v>0.39</c:v>
                </c:pt>
                <c:pt idx="9">
                  <c:v>0.42</c:v>
                </c:pt>
                <c:pt idx="10">
                  <c:v>0.35</c:v>
                </c:pt>
                <c:pt idx="11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39-4A59-BD93-ACABDE7B54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100"/>
        <c:axId val="348736048"/>
        <c:axId val="171021936"/>
      </c:barChart>
      <c:catAx>
        <c:axId val="34873604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200" b="0" i="0" u="none" strike="noStrike" kern="1200" baseline="0">
                <a:solidFill>
                  <a:schemeClr val="tx2">
                    <a:lumMod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ctr"/>
        <c:lblOffset val="100"/>
        <c:noMultiLvlLbl val="0"/>
      </c:catAx>
      <c:valAx>
        <c:axId val="171021936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Típicamente, ¿con qué frecuencia realizas ejercicio o actividad física durante al menos 30 minutos?</a:t>
            </a:r>
            <a:endParaRPr lang="es-CL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2437250291630213"/>
          <c:y val="0.22276104584733825"/>
          <c:w val="0.46393883056284629"/>
          <c:h val="0.564711859518342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B7-4F7D-BBC4-5086159EAB57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B7-4F7D-BBC4-5086159EAB5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B7-4F7D-BBC4-5086159EAB5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B7-4F7D-BBC4-5086159EAB5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Dos veces por semana</c:v>
                </c:pt>
                <c:pt idx="1">
                  <c:v>Nunca</c:v>
                </c:pt>
                <c:pt idx="2">
                  <c:v>Tres o más veces por semana</c:v>
                </c:pt>
                <c:pt idx="3">
                  <c:v>Una vez por semana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0.18</c:v>
                </c:pt>
                <c:pt idx="1">
                  <c:v>0.32</c:v>
                </c:pt>
                <c:pt idx="2">
                  <c:v>0.26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3B7-4F7D-BBC4-5086159EA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46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Campus y Sedes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72C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Puente Alto</c:v>
                </c:pt>
                <c:pt idx="1">
                  <c:v>Valparaíso</c:v>
                </c:pt>
                <c:pt idx="2">
                  <c:v>Concepción</c:v>
                </c:pt>
                <c:pt idx="3">
                  <c:v>Padre Alonso De Ovalle</c:v>
                </c:pt>
                <c:pt idx="4">
                  <c:v>Maipú</c:v>
                </c:pt>
                <c:pt idx="5">
                  <c:v>San Bernardo</c:v>
                </c:pt>
                <c:pt idx="6">
                  <c:v>Viña Del Mar</c:v>
                </c:pt>
                <c:pt idx="7">
                  <c:v>San Joaquín</c:v>
                </c:pt>
                <c:pt idx="8">
                  <c:v>Antonio Varas</c:v>
                </c:pt>
                <c:pt idx="9">
                  <c:v>Puerto Montt</c:v>
                </c:pt>
                <c:pt idx="10">
                  <c:v>Plaza Norte</c:v>
                </c:pt>
                <c:pt idx="11">
                  <c:v>San Carlos De Apoquindo</c:v>
                </c:pt>
                <c:pt idx="12">
                  <c:v>Melipilla</c:v>
                </c:pt>
                <c:pt idx="13">
                  <c:v>Alameda</c:v>
                </c:pt>
                <c:pt idx="14">
                  <c:v>Plaza Vespucio</c:v>
                </c:pt>
                <c:pt idx="15">
                  <c:v>Plaza Oeste</c:v>
                </c:pt>
                <c:pt idx="16">
                  <c:v>Campus Villarrica</c:v>
                </c:pt>
                <c:pt idx="17">
                  <c:v>Campus Arauco</c:v>
                </c:pt>
                <c:pt idx="18">
                  <c:v>Nacimiento</c:v>
                </c:pt>
                <c:pt idx="19">
                  <c:v>Online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0.09</c:v>
                </c:pt>
                <c:pt idx="1">
                  <c:v>0.08</c:v>
                </c:pt>
                <c:pt idx="2">
                  <c:v>0.07</c:v>
                </c:pt>
                <c:pt idx="3">
                  <c:v>0.07</c:v>
                </c:pt>
                <c:pt idx="4">
                  <c:v>0.07</c:v>
                </c:pt>
                <c:pt idx="5">
                  <c:v>0.07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0.04</c:v>
                </c:pt>
                <c:pt idx="15">
                  <c:v>0.03</c:v>
                </c:pt>
                <c:pt idx="16">
                  <c:v>0.02</c:v>
                </c:pt>
                <c:pt idx="17">
                  <c:v>0.02</c:v>
                </c:pt>
                <c:pt idx="18">
                  <c:v>0.01</c:v>
                </c:pt>
                <c:pt idx="19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7-44AE-A7F4-269D5B6FB4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800" b="0" i="0" u="none" strike="noStrike" baseline="0" dirty="0">
                <a:effectLst/>
              </a:rPr>
              <a:t>En una semana habitual, con qué frecuencia:</a:t>
            </a:r>
            <a:endParaRPr lang="es-CL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Ningún día</c:v>
                </c:pt>
              </c:strCache>
            </c:strRef>
          </c:tx>
          <c:spPr>
            <a:solidFill>
              <a:srgbClr val="E63C3F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Desayunas, almuerzas y comes en horarios habituales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86-48AD-9110-AB5F9FC58C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Algunos días</c:v>
                </c:pt>
              </c:strCache>
            </c:strRef>
          </c:tx>
          <c:spPr>
            <a:solidFill>
              <a:srgbClr val="F9414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Desayunas, almuerzas y comes en horarios habituales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86-48AD-9110-AB5F9FC58C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 mayoría de los días</c:v>
                </c:pt>
              </c:strCache>
            </c:strRef>
          </c:tx>
          <c:spPr>
            <a:solidFill>
              <a:srgbClr val="F8961E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Desayunas, almuerzas y comes en horarios habituales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86-48AD-9110-AB5F9FC58C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Todos los días</c:v>
                </c:pt>
              </c:strCache>
            </c:strRef>
          </c:tx>
          <c:spPr>
            <a:solidFill>
              <a:srgbClr val="4DBD9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Desayunas, almuerzas y comes en horarios habituales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86-48AD-9110-AB5F9FC58C8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4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Ningún día</c:v>
                </c:pt>
              </c:strCache>
            </c:strRef>
          </c:tx>
          <c:spPr>
            <a:solidFill>
              <a:srgbClr val="4DBD9B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Consumes comidas rápidas, fritas, snacks o dulces</c:v>
                </c:pt>
                <c:pt idx="1">
                  <c:v>Consumes gaseosas o bebidas artificiales</c:v>
                </c:pt>
                <c:pt idx="2">
                  <c:v>Omites alguna de las comidas principales (desayuno, almuerzo y comida)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0.06</c:v>
                </c:pt>
                <c:pt idx="1">
                  <c:v>0.16</c:v>
                </c:pt>
                <c:pt idx="2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C0-4C34-8869-54A49A9EFC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Algunos días</c:v>
                </c:pt>
              </c:strCache>
            </c:strRef>
          </c:tx>
          <c:spPr>
            <a:solidFill>
              <a:srgbClr val="F8961E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Consumes comidas rápidas, fritas, snacks o dulces</c:v>
                </c:pt>
                <c:pt idx="1">
                  <c:v>Consumes gaseosas o bebidas artificiales</c:v>
                </c:pt>
                <c:pt idx="2">
                  <c:v>Omites alguna de las comidas principales (desayuno, almuerzo y comida)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0.66</c:v>
                </c:pt>
                <c:pt idx="1">
                  <c:v>0.48</c:v>
                </c:pt>
                <c:pt idx="2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C0-4C34-8869-54A49A9EFC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 mayoría de los días</c:v>
                </c:pt>
              </c:strCache>
            </c:strRef>
          </c:tx>
          <c:spPr>
            <a:solidFill>
              <a:srgbClr val="F9414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Consumes comidas rápidas, fritas, snacks o dulces</c:v>
                </c:pt>
                <c:pt idx="1">
                  <c:v>Consumes gaseosas o bebidas artificiales</c:v>
                </c:pt>
                <c:pt idx="2">
                  <c:v>Omites alguna de las comidas principales (desayuno, almuerzo y comida)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0.23</c:v>
                </c:pt>
                <c:pt idx="1">
                  <c:v>0.25</c:v>
                </c:pt>
                <c:pt idx="2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C0-4C34-8869-54A49A9EFCA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Todos los días</c:v>
                </c:pt>
              </c:strCache>
            </c:strRef>
          </c:tx>
          <c:spPr>
            <a:solidFill>
              <a:srgbClr val="E63C3F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Consumes comidas rápidas, fritas, snacks o dulces</c:v>
                </c:pt>
                <c:pt idx="1">
                  <c:v>Consumes gaseosas o bebidas artificiales</c:v>
                </c:pt>
                <c:pt idx="2">
                  <c:v>Omites alguna de las comidas principales (desayuno, almuerzo y comida)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0.05</c:v>
                </c:pt>
                <c:pt idx="1">
                  <c:v>0.11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6C0-4C34-8869-54A49A9EFCA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4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En un día habitual, ¿cuántos vasos de agua, té o juegos no azucarados ingieres?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Frecuencia de ingesta de bebidas azucaradas (vasos/semana)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Ninguno</c:v>
                </c:pt>
                <c:pt idx="1">
                  <c:v>Entre 1 y 3</c:v>
                </c:pt>
                <c:pt idx="2">
                  <c:v>Entre 4 y 8</c:v>
                </c:pt>
                <c:pt idx="3">
                  <c:v>Entre 9 y 12</c:v>
                </c:pt>
                <c:pt idx="4">
                  <c:v>Más de 12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0.0522</c:v>
                </c:pt>
                <c:pt idx="1">
                  <c:v>0.3664</c:v>
                </c:pt>
                <c:pt idx="2">
                  <c:v>0.3779</c:v>
                </c:pt>
                <c:pt idx="3">
                  <c:v>0.1418</c:v>
                </c:pt>
                <c:pt idx="4">
                  <c:v>0.0618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3B-407A-ACC9-436A3ACF929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497199"/>
        <c:axId val="1168496367"/>
      </c:barChart>
      <c:catAx>
        <c:axId val="1168497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Durante las últimas dos semanas, ¿con qué frecuencia has fumado cigarrillos, puros o pipas, o usado rapé o tabaco para mascar?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Frecuencia de F¿fumar cigarrillos, puros o pipas, o usar rapé (tabaco de ingesta nasal) o tabaco para mascar.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Nada</c:v>
                </c:pt>
                <c:pt idx="1">
                  <c:v>Muy poco</c:v>
                </c:pt>
                <c:pt idx="2">
                  <c:v>Levemente</c:v>
                </c:pt>
                <c:pt idx="3">
                  <c:v>Moderadamente</c:v>
                </c:pt>
                <c:pt idx="4">
                  <c:v>Severamente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0.6674</c:v>
                </c:pt>
                <c:pt idx="1">
                  <c:v>0.108</c:v>
                </c:pt>
                <c:pt idx="2">
                  <c:v>0.0897</c:v>
                </c:pt>
                <c:pt idx="3">
                  <c:v>0.0494</c:v>
                </c:pt>
                <c:pt idx="4">
                  <c:v>0.0854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49-411B-8080-77E3FB9FA81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497199"/>
        <c:axId val="1168496367"/>
      </c:barChart>
      <c:catAx>
        <c:axId val="1168497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E8-4475-AB72-6C5B26DF9D0E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E8-4475-AB72-6C5B26DF9D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2E8-4475-AB72-6C5B26DF9D0E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2E8-4475-AB72-6C5B26DF9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BC-487B-8394-FF2418C4C787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BC-487B-8394-FF2418C4C78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0.45</c:v>
                </c:pt>
                <c:pt idx="1">
                  <c:v>0.55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BC-487B-8394-FF2418C4C7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 w="19050">
              <a:solidFill>
                <a:srgbClr val="00223A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9C-428F-9898-62E981D77A74}"/>
              </c:ext>
            </c:extLst>
          </c:dPt>
          <c:dPt>
            <c:idx val="1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9C-428F-9898-62E981D77A74}"/>
              </c:ext>
            </c:extLst>
          </c:dPt>
          <c:dPt>
            <c:idx val="2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9C-428F-9898-62E981D77A74}"/>
              </c:ext>
            </c:extLst>
          </c:dPt>
          <c:dPt>
            <c:idx val="3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79C-428F-9898-62E981D77A74}"/>
              </c:ext>
            </c:extLst>
          </c:dPt>
          <c:dPt>
            <c:idx val="4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79C-428F-9898-62E981D77A74}"/>
              </c:ext>
            </c:extLst>
          </c:dPt>
          <c:dPt>
            <c:idx val="5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79C-428F-9898-62E981D77A74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Reserva de hora psicológica</c:v>
                </c:pt>
                <c:pt idx="1">
                  <c:v>Inscripción en charlas de salud mental</c:v>
                </c:pt>
                <c:pt idx="2">
                  <c:v>Contenidos en salud mental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0.17</c:v>
                </c:pt>
                <c:pt idx="1">
                  <c:v>0.08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9C-428F-9898-62E981D77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B-410F-8DD0-1DFD755FBC03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B-410F-8DD0-1DFD755FBC03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0.83</c:v>
                </c:pt>
                <c:pt idx="1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CB-410F-8DD0-1DFD755FBC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66-4D24-9DF3-E67E5E27598B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66-4D24-9DF3-E67E5E2759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66-4D24-9DF3-E67E5E27598B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Algo</c:v>
                </c:pt>
                <c:pt idx="1">
                  <c:v>Mucho/Bastante</c:v>
                </c:pt>
                <c:pt idx="2">
                  <c:v>Nada/Poco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0.36</c:v>
                </c:pt>
                <c:pt idx="1">
                  <c:v>0.33</c:v>
                </c:pt>
                <c:pt idx="2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66-4D24-9DF3-E67E5E2759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F8961E"/>
            </a:solidFill>
            <a:ln w="19050">
              <a:solidFill>
                <a:srgbClr val="F8961E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7D-472E-8592-030DDF59B014}"/>
              </c:ext>
            </c:extLst>
          </c:dPt>
          <c:dPt>
            <c:idx val="1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7D-472E-8592-030DDF59B014}"/>
              </c:ext>
            </c:extLst>
          </c:dPt>
          <c:dPt>
            <c:idx val="2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7D-472E-8592-030DDF59B014}"/>
              </c:ext>
            </c:extLst>
          </c:dPt>
          <c:dPt>
            <c:idx val="3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7D-472E-8592-030DDF59B014}"/>
              </c:ext>
            </c:extLst>
          </c:dPt>
          <c:dPt>
            <c:idx val="4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C7D-472E-8592-030DDF59B014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</c:v>
                </c:pt>
                <c:pt idx="1">
                  <c:v>Entre 1 y 3</c:v>
                </c:pt>
                <c:pt idx="2">
                  <c:v>Entre 4 y 6</c:v>
                </c:pt>
                <c:pt idx="3">
                  <c:v>Entre 7 y 9</c:v>
                </c:pt>
                <c:pt idx="4">
                  <c:v>10 o más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0.3678</c:v>
                </c:pt>
                <c:pt idx="1">
                  <c:v>0.3701</c:v>
                </c:pt>
                <c:pt idx="2">
                  <c:v>0.1584</c:v>
                </c:pt>
                <c:pt idx="3">
                  <c:v>0.0528</c:v>
                </c:pt>
                <c:pt idx="4">
                  <c:v>0.0509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C7D-472E-8592-030DDF59B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21395472"/>
        <c:axId val="1721401296"/>
      </c:barChart>
      <c:catAx>
        <c:axId val="1721395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721401296"/>
        <c:crossesAt val="0"/>
        <c:auto val="1"/>
        <c:lblAlgn val="ctr"/>
        <c:lblOffset val="100"/>
        <c:noMultiLvlLbl val="0"/>
      </c:catAx>
      <c:valAx>
        <c:axId val="1721401296"/>
        <c:scaling>
          <c:orientation val="minMax"/>
          <c:max val="0.30000000000000004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crossAx val="1721395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Sheet1!$A$2:$A$26</c:f>
              <c:strCache>
                <c:ptCount val="25"/>
                <c:pt idx="0">
                  <c:v>Femenino</c:v>
                </c:pt>
                <c:pt idx="1">
                  <c:v>Masculino</c:v>
                </c:pt>
                <c:pt idx="2">
                  <c:v> </c:v>
                </c:pt>
                <c:pt idx="3">
                  <c:v> </c:v>
                </c:pt>
                <c:pt idx="4">
                  <c:v>A distancia</c:v>
                </c:pt>
                <c:pt idx="5">
                  <c:v>Diurno</c:v>
                </c:pt>
                <c:pt idx="6">
                  <c:v>Vespertino</c:v>
                </c:pt>
                <c:pt idx="7">
                  <c:v> </c:v>
                </c:pt>
                <c:pt idx="8">
                  <c:v> </c:v>
                </c:pt>
                <c:pt idx="9">
                  <c:v>Admisión Especial</c:v>
                </c:pt>
                <c:pt idx="10">
                  <c:v>Continuidad</c:v>
                </c:pt>
                <c:pt idx="11">
                  <c:v>Inicio</c:v>
                </c:pt>
                <c:pt idx="12">
                  <c:v> </c:v>
                </c:pt>
                <c:pt idx="13">
                  <c:v> </c:v>
                </c:pt>
                <c:pt idx="14">
                  <c:v>Administración y Negocios</c:v>
                </c:pt>
                <c:pt idx="15">
                  <c:v>Comunicación</c:v>
                </c:pt>
                <c:pt idx="16">
                  <c:v>Construcción</c:v>
                </c:pt>
                <c:pt idx="17">
                  <c:v>Diseño</c:v>
                </c:pt>
                <c:pt idx="18">
                  <c:v>Gastronomía</c:v>
                </c:pt>
                <c:pt idx="19">
                  <c:v>Informática y Telecomunicaciones</c:v>
                </c:pt>
                <c:pt idx="20">
                  <c:v>Ingeniería, Medio Ambiente y Recursos Naturales</c:v>
                </c:pt>
                <c:pt idx="21">
                  <c:v>Salud y Bienestar</c:v>
                </c:pt>
                <c:pt idx="22">
                  <c:v>Turismo y Hospitalidad</c:v>
                </c:pt>
                <c:pt idx="23">
                  <c:v> </c:v>
                </c:pt>
                <c:pt idx="24">
                  <c:v> 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0.44320869051138045</c:v>
                </c:pt>
                <c:pt idx="1">
                  <c:v>0.4043401317633866</c:v>
                </c:pt>
                <c:pt idx="4">
                  <c:v>0.3829066265060241</c:v>
                </c:pt>
                <c:pt idx="5">
                  <c:v>0.4293774455002795</c:v>
                </c:pt>
                <c:pt idx="6">
                  <c:v>0.40402528276779776</c:v>
                </c:pt>
                <c:pt idx="9">
                  <c:v>0.4307692307692308</c:v>
                </c:pt>
                <c:pt idx="10">
                  <c:v>0.4269302744663155</c:v>
                </c:pt>
                <c:pt idx="11">
                  <c:v>0.419363965595292</c:v>
                </c:pt>
                <c:pt idx="14">
                  <c:v>0.40679945054945055</c:v>
                </c:pt>
                <c:pt idx="15">
                  <c:v>0.45774765729585004</c:v>
                </c:pt>
                <c:pt idx="16">
                  <c:v>0.3935969868173258</c:v>
                </c:pt>
                <c:pt idx="17">
                  <c:v>0.48628048780487804</c:v>
                </c:pt>
                <c:pt idx="18">
                  <c:v>0.4299670433145009</c:v>
                </c:pt>
                <c:pt idx="19">
                  <c:v>0.44373373807458805</c:v>
                </c:pt>
                <c:pt idx="20">
                  <c:v>0.4020388349514563</c:v>
                </c:pt>
                <c:pt idx="21">
                  <c:v>0.4305022392834293</c:v>
                </c:pt>
                <c:pt idx="22">
                  <c:v>0.4350416036308623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B-48F1-B16D-CC858EED68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rgbClr val="ED7D3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A9-4D1F-B6B6-8354DB25D20A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A9-4D1F-B6B6-8354DB25D20A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A9-4D1F-B6B6-8354DB25D20A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A9-4D1F-B6B6-8354DB25D20A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2A9-4D1F-B6B6-8354DB25D20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Muy insatisfecho/a</c:v>
                </c:pt>
                <c:pt idx="1">
                  <c:v>Insatisfecho/a</c:v>
                </c:pt>
                <c:pt idx="2">
                  <c:v>Neutro</c:v>
                </c:pt>
                <c:pt idx="3">
                  <c:v>Satisfecho/a</c:v>
                </c:pt>
                <c:pt idx="4">
                  <c:v>Muy satisfecho/a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0.0804</c:v>
                </c:pt>
                <c:pt idx="1">
                  <c:v>0.0654</c:v>
                </c:pt>
                <c:pt idx="2">
                  <c:v>0.3285</c:v>
                </c:pt>
                <c:pt idx="3">
                  <c:v>0.3481</c:v>
                </c:pt>
                <c:pt idx="4">
                  <c:v>0.1776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2A9-4D1F-B6B6-8354DB25D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14-44E3-9AB9-EB5B6158E2FB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14-44E3-9AB9-EB5B6158E2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14-44E3-9AB9-EB5B6158E2FB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0.14</c:v>
                </c:pt>
                <c:pt idx="1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14-44E3-9AB9-EB5B6158E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E-4AA1-A380-E747EDF66323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E-4AA1-A380-E747EDF663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E-4AA1-A380-E747EDF66323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0.82</c:v>
                </c:pt>
                <c:pt idx="1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9E-4AA1-A380-E747EDF6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00223A"/>
            </a:solidFill>
            <a:ln w="19050">
              <a:solidFill>
                <a:srgbClr val="00223A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97-47EC-8A67-6166FFC5421C}"/>
              </c:ext>
            </c:extLst>
          </c:dPt>
          <c:dPt>
            <c:idx val="1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97-47EC-8A67-6166FFC5421C}"/>
              </c:ext>
            </c:extLst>
          </c:dPt>
          <c:dPt>
            <c:idx val="2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97-47EC-8A67-6166FFC5421C}"/>
              </c:ext>
            </c:extLst>
          </c:dPt>
          <c:dPt>
            <c:idx val="3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97-47EC-8A67-6166FFC5421C}"/>
              </c:ext>
            </c:extLst>
          </c:dPt>
          <c:dPt>
            <c:idx val="4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097-47EC-8A67-6166FFC5421C}"/>
              </c:ext>
            </c:extLst>
          </c:dPt>
          <c:dPt>
            <c:idx val="5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097-47EC-8A67-6166FFC5421C}"/>
              </c:ext>
            </c:extLst>
          </c:dPt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Poco tiempo</c:v>
                </c:pt>
                <c:pt idx="1">
                  <c:v>No creo ser bueno/a</c:v>
                </c:pt>
                <c:pt idx="2">
                  <c:v>Es para profesionales</c:v>
                </c:pt>
                <c:pt idx="3">
                  <c:v>No es importante</c:v>
                </c:pt>
                <c:pt idx="4">
                  <c:v>Falta información</c:v>
                </c:pt>
                <c:pt idx="5">
                  <c:v>Otra razón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0.5389</c:v>
                </c:pt>
                <c:pt idx="1">
                  <c:v>0.1914</c:v>
                </c:pt>
                <c:pt idx="2">
                  <c:v>0.117</c:v>
                </c:pt>
                <c:pt idx="3">
                  <c:v>0.0421</c:v>
                </c:pt>
                <c:pt idx="4">
                  <c:v>0.0407</c:v>
                </c:pt>
                <c:pt idx="5">
                  <c:v>0.0697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097-47EC-8A67-6166FFC54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D3-4AC9-85B7-E98C02E7740C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D3-4AC9-85B7-E98C02E7740C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0.79</c:v>
                </c:pt>
                <c:pt idx="1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D3-4AC9-85B7-E98C02E77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00223A"/>
            </a:solidFill>
            <a:ln w="19050">
              <a:solidFill>
                <a:srgbClr val="00223A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C1-4DAB-8AE4-A4E933F52427}"/>
              </c:ext>
            </c:extLst>
          </c:dPt>
          <c:dPt>
            <c:idx val="1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C1-4DAB-8AE4-A4E933F52427}"/>
              </c:ext>
            </c:extLst>
          </c:dPt>
          <c:dPt>
            <c:idx val="2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C1-4DAB-8AE4-A4E933F52427}"/>
              </c:ext>
            </c:extLst>
          </c:dPt>
          <c:dPt>
            <c:idx val="3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C1-4DAB-8AE4-A4E933F52427}"/>
              </c:ext>
            </c:extLst>
          </c:dPt>
          <c:dPt>
            <c:idx val="4"/>
            <c:invertIfNegative val="0"/>
            <c:bubble3D val="0"/>
            <c:spPr>
              <a:solidFill>
                <a:srgbClr val="00223A"/>
              </a:solidFill>
              <a:ln w="19050">
                <a:solidFill>
                  <a:srgbClr val="00223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2C1-4DAB-8AE4-A4E933F52427}"/>
              </c:ext>
            </c:extLst>
          </c:dPt>
          <c:dPt>
            <c:idx val="5"/>
            <c:invertIfNegative val="0"/>
            <c:bubble3D val="0"/>
            <c:spPr>
              <a:solidFill>
                <a:srgbClr val="F8961E"/>
              </a:solidFill>
              <a:ln w="19050">
                <a:solidFill>
                  <a:srgbClr val="F8961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2C1-4DAB-8AE4-A4E933F5242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Si</c:v>
                </c:pt>
                <c:pt idx="1">
                  <c:v>No</c:v>
                </c:pt>
                <c:pt idx="2">
                  <c:v>No lo recuerdo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0.2619</c:v>
                </c:pt>
                <c:pt idx="1">
                  <c:v>0.3123</c:v>
                </c:pt>
                <c:pt idx="2">
                  <c:v>0.4258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2C1-4DAB-8AE4-A4E933F52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0A9-8487-CFBE7A075745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0A9-8487-CFBE7A075745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0.89</c:v>
                </c:pt>
                <c:pt idx="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A9-40A9-8487-CFBE7A075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rgbClr val="ED7D3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B-449B-A24F-D30CD042C84E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B-449B-A24F-D30CD042C84E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1B-449B-A24F-D30CD042C84E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1B-449B-A24F-D30CD042C84E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1B-449B-A24F-D30CD042C84E}"/>
              </c:ext>
            </c:extLst>
          </c:dPt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Muy insatisfecho/a</c:v>
                </c:pt>
                <c:pt idx="1">
                  <c:v>Insatisfecho/a</c:v>
                </c:pt>
                <c:pt idx="2">
                  <c:v>Neutro</c:v>
                </c:pt>
                <c:pt idx="3">
                  <c:v>Satisfecho/a</c:v>
                </c:pt>
                <c:pt idx="4">
                  <c:v>Muy satisfecho/a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0.1144</c:v>
                </c:pt>
                <c:pt idx="1">
                  <c:v>0.0958</c:v>
                </c:pt>
                <c:pt idx="2">
                  <c:v>0.2652</c:v>
                </c:pt>
                <c:pt idx="3">
                  <c:v>0.2759</c:v>
                </c:pt>
                <c:pt idx="4">
                  <c:v>0.2487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D1B-449B-A24F-D30CD042C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0C-4490-B9D4-AAC522CDF176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0C-4490-B9D4-AAC522CDF1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70C-4490-B9D4-AAC522CDF17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70C-4490-B9D4-AAC522CDF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F6-409B-897B-142F9C973629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6-409B-897B-142F9C973629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F6-409B-897B-142F9C9736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Alameda</c:v>
                </c:pt>
                <c:pt idx="1">
                  <c:v>Antonio Varas</c:v>
                </c:pt>
                <c:pt idx="2">
                  <c:v>Campus Arauco</c:v>
                </c:pt>
                <c:pt idx="3">
                  <c:v>Campus Villarrica</c:v>
                </c:pt>
                <c:pt idx="4">
                  <c:v>Concepción</c:v>
                </c:pt>
                <c:pt idx="5">
                  <c:v>Maipú</c:v>
                </c:pt>
                <c:pt idx="6">
                  <c:v>Melipilla</c:v>
                </c:pt>
                <c:pt idx="7">
                  <c:v>Nacimiento</c:v>
                </c:pt>
                <c:pt idx="8">
                  <c:v>Online</c:v>
                </c:pt>
                <c:pt idx="9">
                  <c:v>Padre Alonso De Ovalle</c:v>
                </c:pt>
                <c:pt idx="10">
                  <c:v>Plaza Norte</c:v>
                </c:pt>
                <c:pt idx="11">
                  <c:v>Plaza Oeste</c:v>
                </c:pt>
                <c:pt idx="12">
                  <c:v>Plaza Vespucio</c:v>
                </c:pt>
                <c:pt idx="13">
                  <c:v>Puente Alto</c:v>
                </c:pt>
                <c:pt idx="14">
                  <c:v>Puerto Montt</c:v>
                </c:pt>
                <c:pt idx="15">
                  <c:v>San Bernardo</c:v>
                </c:pt>
                <c:pt idx="16">
                  <c:v>San Carlos De Apoquindo</c:v>
                </c:pt>
                <c:pt idx="17">
                  <c:v>San Joaquín</c:v>
                </c:pt>
                <c:pt idx="18">
                  <c:v>Valparaíso</c:v>
                </c:pt>
                <c:pt idx="19">
                  <c:v>Viña Del Mar</c:v>
                </c:pt>
                <c:pt idx="20">
                  <c:v> 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0.3973893499308437</c:v>
                </c:pt>
                <c:pt idx="1">
                  <c:v>0.4527714932126697</c:v>
                </c:pt>
                <c:pt idx="2">
                  <c:v>0.4007899628252788</c:v>
                </c:pt>
                <c:pt idx="3">
                  <c:v>0.3736111111111111</c:v>
                </c:pt>
                <c:pt idx="4">
                  <c:v>0.4181547619047619</c:v>
                </c:pt>
                <c:pt idx="5">
                  <c:v>0.421195652173913</c:v>
                </c:pt>
                <c:pt idx="6">
                  <c:v>0.41359060402684567</c:v>
                </c:pt>
                <c:pt idx="7">
                  <c:v>0.38643973214285715</c:v>
                </c:pt>
                <c:pt idx="8">
                  <c:v>0.3829066265060241</c:v>
                </c:pt>
                <c:pt idx="9">
                  <c:v>0.4367469879518072</c:v>
                </c:pt>
                <c:pt idx="10">
                  <c:v>0.407621473354232</c:v>
                </c:pt>
                <c:pt idx="11">
                  <c:v>0.44809850374064836</c:v>
                </c:pt>
                <c:pt idx="12">
                  <c:v>0.443631669535284</c:v>
                </c:pt>
                <c:pt idx="13">
                  <c:v>0.4321626814688301</c:v>
                </c:pt>
                <c:pt idx="14">
                  <c:v>0.3938604797979798</c:v>
                </c:pt>
                <c:pt idx="15">
                  <c:v>0.418458067940552</c:v>
                </c:pt>
                <c:pt idx="16">
                  <c:v>0.4598684210526316</c:v>
                </c:pt>
                <c:pt idx="17">
                  <c:v>0.4288997627520759</c:v>
                </c:pt>
                <c:pt idx="18">
                  <c:v>0.4219365157480315</c:v>
                </c:pt>
                <c:pt idx="19">
                  <c:v>0.4420823317307692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5C-422B-932E-773831900C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rgbClr val="ED7D3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3E-48EF-8A4B-9DBC72DCB148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/>
              </a:solidFill>
              <a:ln w="19050">
                <a:solidFill>
                  <a:srgbClr val="ED7D3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3E-48EF-8A4B-9DBC72DCB148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3E-48EF-8A4B-9DBC72DCB14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E3E-48EF-8A4B-9DBC72DCB148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E3E-48EF-8A4B-9DBC72DCB14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Nada</c:v>
                </c:pt>
                <c:pt idx="1">
                  <c:v>Poco</c:v>
                </c:pt>
                <c:pt idx="2">
                  <c:v>Algo</c:v>
                </c:pt>
                <c:pt idx="3">
                  <c:v>Bastante</c:v>
                </c:pt>
                <c:pt idx="4">
                  <c:v>Mucho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0.0562</c:v>
                </c:pt>
                <c:pt idx="1">
                  <c:v>0.1192</c:v>
                </c:pt>
                <c:pt idx="2">
                  <c:v>0.3576</c:v>
                </c:pt>
                <c:pt idx="3">
                  <c:v>0.3251</c:v>
                </c:pt>
                <c:pt idx="4">
                  <c:v>0.1419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E3E-48EF-8A4B-9DBC72DCB1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1237856"/>
        <c:axId val="121251584"/>
      </c:barChart>
      <c:valAx>
        <c:axId val="12125158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37856"/>
        <c:crosses val="autoZero"/>
        <c:crossBetween val="between"/>
        <c:majorUnit val="0.1"/>
      </c:valAx>
      <c:catAx>
        <c:axId val="12123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21251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solidFill>
                <a:srgbClr val="F8961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0D-4374-B4F0-D656508299AA}"/>
              </c:ext>
            </c:extLst>
          </c:dPt>
          <c:dPt>
            <c:idx val="1"/>
            <c:bubble3D val="0"/>
            <c:spPr>
              <a:solidFill>
                <a:srgbClr val="0022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0D-4374-B4F0-D656508299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D0D-4374-B4F0-D656508299AA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0.09</c:v>
                </c:pt>
                <c:pt idx="1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0D-4374-B4F0-D65650829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F8B31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No cuento con apoyo</c:v>
                </c:pt>
                <c:pt idx="1">
                  <c:v>Sí, de algún familiar</c:v>
                </c:pt>
                <c:pt idx="2">
                  <c:v>Sí, de su padre/madre</c:v>
                </c:pt>
                <c:pt idx="3">
                  <c:v>Sí, pago para servicios de cuidado en casa (servicio doméstico, enfermera, etc.)</c:v>
                </c:pt>
                <c:pt idx="4">
                  <c:v>Sí, una institución de cuidados (sala cuna, jardín, guardería, escuela, etc.)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0.15</c:v>
                </c:pt>
                <c:pt idx="1">
                  <c:v>0.39</c:v>
                </c:pt>
                <c:pt idx="2">
                  <c:v>0.31</c:v>
                </c:pt>
                <c:pt idx="3">
                  <c:v>0.06</c:v>
                </c:pt>
                <c:pt idx="4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7B-4CEA-B90A-63A3ECEAA7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0259648"/>
        <c:axId val="620260896"/>
      </c:barChart>
      <c:catAx>
        <c:axId val="620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620260896"/>
        <c:crosses val="autoZero"/>
        <c:auto val="1"/>
        <c:lblAlgn val="ctr"/>
        <c:lblOffset val="100"/>
        <c:noMultiLvlLbl val="0"/>
      </c:catAx>
      <c:valAx>
        <c:axId val="62026089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6202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No, ninguna.</c:v>
                </c:pt>
                <c:pt idx="1">
                  <c:v>Sí, adulto/a mayor.</c:v>
                </c:pt>
                <c:pt idx="2">
                  <c:v>Sí, hermano/a o sobrino/a.</c:v>
                </c:pt>
                <c:pt idx="3">
                  <c:v>Sí, hijo/a(s).</c:v>
                </c:pt>
                <c:pt idx="4">
                  <c:v>Sí, persona enferma o con alguna discapacidad.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0.74</c:v>
                </c:pt>
                <c:pt idx="1">
                  <c:v>0.05</c:v>
                </c:pt>
                <c:pt idx="2">
                  <c:v>0.05</c:v>
                </c:pt>
                <c:pt idx="3">
                  <c:v>0.13</c:v>
                </c:pt>
                <c:pt idx="4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E7-4BBE-A2A5-4D7576E64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Media jornada todos los días</c:v>
                </c:pt>
                <c:pt idx="1">
                  <c:v>No trabajo ningún día</c:v>
                </c:pt>
                <c:pt idx="2">
                  <c:v>Solo fines de semana</c:v>
                </c:pt>
                <c:pt idx="3">
                  <c:v>Trabajo de jornada completa todos los días</c:v>
                </c:pt>
                <c:pt idx="4">
                  <c:v>Trabajo solo algunos días a la semana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0.05</c:v>
                </c:pt>
                <c:pt idx="1">
                  <c:v>0.48</c:v>
                </c:pt>
                <c:pt idx="2">
                  <c:v>0.16</c:v>
                </c:pt>
                <c:pt idx="3">
                  <c:v>0.15</c:v>
                </c:pt>
                <c:pt idx="4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72-4D7F-9A26-010E8E5051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Muy en desacuerdo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En Duoc UC, cuento con un espacio adecuado para estudiar o hacer mis trabajos</c:v>
                </c:pt>
                <c:pt idx="1">
                  <c:v>En mi casa, cuento con un espacio adecuado para estudiar o hacer mis trabajos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0.03</c:v>
                </c:pt>
                <c:pt idx="1">
                  <c:v>0.07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37-4196-9EF6-F695F76761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 desacuerdo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En Duoc UC, cuento con un espacio adecuado para estudiar o hacer mis trabajos</c:v>
                </c:pt>
                <c:pt idx="1">
                  <c:v>En mi casa, cuento con un espacio adecuado para estudiar o hacer mis trabajos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0.07</c:v>
                </c:pt>
                <c:pt idx="1">
                  <c:v>0.14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37-4196-9EF6-F695F76761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 acuerdo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En Duoc UC, cuento con un espacio adecuado para estudiar o hacer mis trabajos</c:v>
                </c:pt>
                <c:pt idx="1">
                  <c:v>En mi casa, cuento con un espacio adecuado para estudiar o hacer mis trabajos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0.43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37-4196-9EF6-F695F76761A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Muy de acuerdo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En Duoc UC, cuento con un espacio adecuado para estudiar o hacer mis trabajos</c:v>
                </c:pt>
                <c:pt idx="1">
                  <c:v>En mi casa, cuento con un espacio adecuado para estudiar o hacer mis trabajos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0.47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37-4196-9EF6-F695F76761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4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Muy en desacuerdo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Necesito apoyo y/o capacitación para utilizar las plataformas o herramientas tecnológicas requeridas en mi carrera (softwares, plataforma estudiantil, programas, etc.)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38-46AD-AF6C-81C3BA5836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 desacuerdo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Necesito apoyo y/o capacitación para utilizar las plataformas o herramientas tecnológicas requeridas en mi carrera (softwares, plataforma estudiantil, programas, etc.)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38-46AD-AF6C-81C3BA5836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 acuerdo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Necesito apoyo y/o capacitación para utilizar las plataformas o herramientas tecnológicas requeridas en mi carrera (softwares, plataforma estudiantil, programas, etc.)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38-46AD-AF6C-81C3BA58361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Muy de acuerdo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Necesito apoyo y/o capacitación para utilizar las plataformas o herramientas tecnológicas requeridas en mi carrera (softwares, plataforma estudiantil, programas, etc.)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838-46AD-AF6C-81C3BA58361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736048"/>
        <c:axId val="171021936"/>
      </c:barChart>
      <c:catAx>
        <c:axId val="3487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4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71021936"/>
        <c:crosses val="autoZero"/>
        <c:auto val="1"/>
        <c:lblAlgn val="l"/>
        <c:lblOffset val="100"/>
        <c:noMultiLvlLbl val="0"/>
      </c:catAx>
      <c:valAx>
        <c:axId val="171021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348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56565A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56565A"/>
          </a:solidFill>
          <a:latin typeface="Calibri Light" panose="020F0302020204030204" pitchFamily="34" charset="0"/>
          <a:cs typeface="Calibri Light" panose="020F0302020204030204" pitchFamily="34" charset="0"/>
        </a:defRPr>
      </a:pPr>
      <a:endParaRPr lang="es-CL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¿Espacios que más utilizas en tu sede de Duoc UC?</a:t>
            </a:r>
            <a:endParaRPr lang="en-US" sz="160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Sí</c:v>
                </c:pt>
              </c:strCache>
            </c:strRef>
          </c:tx>
          <c:spPr>
            <a:solidFill>
              <a:srgbClr val="00223A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Casino</c:v>
                </c:pt>
                <c:pt idx="1">
                  <c:v>Biblioteca</c:v>
                </c:pt>
                <c:pt idx="2">
                  <c:v>Punto estudiantil</c:v>
                </c:pt>
                <c:pt idx="3">
                  <c:v>Espacios deportivos (si aplica)</c:v>
                </c:pt>
                <c:pt idx="4">
                  <c:v>Áreas verdes (si aplica)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0.49</c:v>
                </c:pt>
                <c:pt idx="1">
                  <c:v>0.52</c:v>
                </c:pt>
                <c:pt idx="2">
                  <c:v>0.18</c:v>
                </c:pt>
                <c:pt idx="3">
                  <c:v>0.12</c:v>
                </c:pt>
                <c:pt idx="4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E-4E86-A335-7D6734A755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lang="es-ES" sz="1600" b="0" i="0" u="none" strike="noStrike" baseline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¿Espacios que más utilizas en tu sede de Duoc UC?</a:t>
            </a:r>
            <a:endParaRPr lang="en-US" sz="1600">
              <a:latin typeface="Calibri Light" panose="020F0302020204030204" pitchFamily="34" charset="0"/>
              <a:cs typeface="Calibri Light" panose="020F03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Sí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Otros espacios cercanos a tu sede (plazas, malls, etc.)</c:v>
                </c:pt>
                <c:pt idx="1">
                  <c:v>Portal VIVO Duoc</c:v>
                </c:pt>
                <c:pt idx="2">
                  <c:v>AVA (Ambiente Virtual de Aprendizaje)</c:v>
                </c:pt>
                <c:pt idx="3">
                  <c:v>Correo Institucional</c:v>
                </c:pt>
                <c:pt idx="4">
                  <c:v>Portal de acceso a clases</c:v>
                </c:pt>
                <c:pt idx="5">
                  <c:v>No utilizo mucho los espacios de Duoc UC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0.33</c:v>
                </c:pt>
                <c:pt idx="1">
                  <c:v>0.67</c:v>
                </c:pt>
                <c:pt idx="2">
                  <c:v>0.76</c:v>
                </c:pt>
                <c:pt idx="3">
                  <c:v>0.67</c:v>
                </c:pt>
                <c:pt idx="4">
                  <c:v>0.24</c:v>
                </c:pt>
                <c:pt idx="5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24-4C35-9C61-6B6B62029E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497199"/>
        <c:axId val="1168496367"/>
      </c:barChart>
      <c:catAx>
        <c:axId val="1168497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6367"/>
        <c:crosses val="autoZero"/>
        <c:auto val="1"/>
        <c:lblAlgn val="ctr"/>
        <c:lblOffset val="100"/>
        <c:noMultiLvlLbl val="0"/>
      </c:catAx>
      <c:valAx>
        <c:axId val="11684963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es-CL"/>
          </a:p>
        </c:txPr>
        <c:crossAx val="11684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Femenino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Experiencias de discriminación en Duoc UC</c:v>
                </c:pt>
                <c:pt idx="1">
                  <c:v>Espacios de clase no adecuados en Duoc UC</c:v>
                </c:pt>
                <c:pt idx="2">
                  <c:v>Recursos de la universidad poco actualizados</c:v>
                </c:pt>
                <c:pt idx="3">
                  <c:v>Problemas en la relación con profesores</c:v>
                </c:pt>
                <c:pt idx="4">
                  <c:v>Panorama político internacional o cambios en el mundo (seguridad mundial, preocupación financiera)</c:v>
                </c:pt>
                <c:pt idx="5">
                  <c:v>Problemas de inseguridad al entrar y salir de la sede (delincuencia)</c:v>
                </c:pt>
                <c:pt idx="6">
                  <c:v>Crisis climática y desastres naturales</c:v>
                </c:pt>
                <c:pt idx="7">
                  <c:v>Problemas de inseguridad en tu barrio</c:v>
                </c:pt>
                <c:pt idx="8">
                  <c:v>Panorama político y social del país</c:v>
                </c:pt>
                <c:pt idx="9">
                  <c:v>Carga académica exigente</c:v>
                </c:pt>
                <c:pt idx="10">
                  <c:v>Problemas en la relación con compañeros</c:v>
                </c:pt>
                <c:pt idx="11">
                  <c:v>Problemas de salud de un ser querido</c:v>
                </c:pt>
                <c:pt idx="12">
                  <c:v>Dificultades de transporte y desplazamiento</c:v>
                </c:pt>
                <c:pt idx="13">
                  <c:v>Duelos/pérdidas</c:v>
                </c:pt>
                <c:pt idx="14">
                  <c:v>Dificultad para compatibilizar trabajo y estudios</c:v>
                </c:pt>
                <c:pt idx="15">
                  <c:v>Aislamiento</c:v>
                </c:pt>
                <c:pt idx="16">
                  <c:v>Problemas en relación sentimental</c:v>
                </c:pt>
                <c:pt idx="17">
                  <c:v>Problemas de salud personales</c:v>
                </c:pt>
                <c:pt idx="18">
                  <c:v>Problemas en relaciones familiares</c:v>
                </c:pt>
                <c:pt idx="19">
                  <c:v>Futuro laboral</c:v>
                </c:pt>
                <c:pt idx="20">
                  <c:v>Situación económica compleja</c:v>
                </c:pt>
                <c:pt idx="21">
                  <c:v>Problemas de autoestima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0.03105776444111028</c:v>
                </c:pt>
                <c:pt idx="1">
                  <c:v>0.034058514628657166</c:v>
                </c:pt>
                <c:pt idx="2">
                  <c:v>0.050712678169542384</c:v>
                </c:pt>
                <c:pt idx="3">
                  <c:v>0.06391597899474868</c:v>
                </c:pt>
                <c:pt idx="4">
                  <c:v>0.13203300825206302</c:v>
                </c:pt>
                <c:pt idx="5">
                  <c:v>0.14433608402100526</c:v>
                </c:pt>
                <c:pt idx="6">
                  <c:v>0.1533383345836459</c:v>
                </c:pt>
                <c:pt idx="7">
                  <c:v>0.16699174793698424</c:v>
                </c:pt>
                <c:pt idx="8">
                  <c:v>0.16864216054013503</c:v>
                </c:pt>
                <c:pt idx="9">
                  <c:v>0.1810952738184546</c:v>
                </c:pt>
                <c:pt idx="10">
                  <c:v>0.20150037509377344</c:v>
                </c:pt>
                <c:pt idx="11">
                  <c:v>0.23360840210052514</c:v>
                </c:pt>
                <c:pt idx="12">
                  <c:v>0.2372093023255814</c:v>
                </c:pt>
                <c:pt idx="13">
                  <c:v>0.26391597899474867</c:v>
                </c:pt>
                <c:pt idx="14">
                  <c:v>0.2856714178544636</c:v>
                </c:pt>
                <c:pt idx="15">
                  <c:v>0.33923480870217554</c:v>
                </c:pt>
                <c:pt idx="16">
                  <c:v>0.41095273818454614</c:v>
                </c:pt>
                <c:pt idx="17">
                  <c:v>0.41200300075018753</c:v>
                </c:pt>
                <c:pt idx="18">
                  <c:v>0.49287321830457614</c:v>
                </c:pt>
                <c:pt idx="19">
                  <c:v>0.4994748687171793</c:v>
                </c:pt>
                <c:pt idx="20">
                  <c:v>0.5360840210052513</c:v>
                </c:pt>
                <c:pt idx="21">
                  <c:v>0.5530382595648913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F0-4F67-B5F6-64488193F4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Masculino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Experiencias de discriminación en Duoc UC</c:v>
                </c:pt>
                <c:pt idx="1">
                  <c:v>Espacios de clase no adecuados en Duoc UC</c:v>
                </c:pt>
                <c:pt idx="2">
                  <c:v>Recursos de la universidad poco actualizados</c:v>
                </c:pt>
                <c:pt idx="3">
                  <c:v>Problemas en la relación con profesores</c:v>
                </c:pt>
                <c:pt idx="4">
                  <c:v>Panorama político internacional o cambios en el mundo (seguridad mundial, preocupación financiera)</c:v>
                </c:pt>
                <c:pt idx="5">
                  <c:v>Problemas de inseguridad al entrar y salir de la sede (delincuencia)</c:v>
                </c:pt>
                <c:pt idx="6">
                  <c:v>Crisis climática y desastres naturales</c:v>
                </c:pt>
                <c:pt idx="7">
                  <c:v>Problemas de inseguridad en tu barrio</c:v>
                </c:pt>
                <c:pt idx="8">
                  <c:v>Panorama político y social del país</c:v>
                </c:pt>
                <c:pt idx="9">
                  <c:v>Carga académica exigente</c:v>
                </c:pt>
                <c:pt idx="10">
                  <c:v>Problemas en la relación con compañeros</c:v>
                </c:pt>
                <c:pt idx="11">
                  <c:v>Problemas de salud de un ser querido</c:v>
                </c:pt>
                <c:pt idx="12">
                  <c:v>Dificultades de transporte y desplazamiento</c:v>
                </c:pt>
                <c:pt idx="13">
                  <c:v>Duelos/pérdidas</c:v>
                </c:pt>
                <c:pt idx="14">
                  <c:v>Dificultad para compatibilizar trabajo y estudios</c:v>
                </c:pt>
                <c:pt idx="15">
                  <c:v>Aislamiento</c:v>
                </c:pt>
                <c:pt idx="16">
                  <c:v>Problemas en relación sentimental</c:v>
                </c:pt>
                <c:pt idx="17">
                  <c:v>Problemas de salud personales</c:v>
                </c:pt>
                <c:pt idx="18">
                  <c:v>Problemas en relaciones familiares</c:v>
                </c:pt>
                <c:pt idx="19">
                  <c:v>Futuro laboral</c:v>
                </c:pt>
                <c:pt idx="20">
                  <c:v>Situación económica compleja</c:v>
                </c:pt>
                <c:pt idx="21">
                  <c:v>Problemas de autoestima</c:v>
                </c:pt>
              </c:strCache>
            </c:strRef>
          </c:cat>
          <c:val>
            <c:numRef>
              <c:f>Sheet1!$C$2:$C$23</c:f>
              <c:numCache>
                <c:formatCode>General</c:formatCode>
                <c:ptCount val="22"/>
                <c:pt idx="0">
                  <c:v>0.02835565688230265</c:v>
                </c:pt>
                <c:pt idx="1">
                  <c:v>0.04331718438301511</c:v>
                </c:pt>
                <c:pt idx="2">
                  <c:v>0.06910800797948133</c:v>
                </c:pt>
                <c:pt idx="3">
                  <c:v>0.06796808207466515</c:v>
                </c:pt>
                <c:pt idx="4">
                  <c:v>0.1433456825306355</c:v>
                </c:pt>
                <c:pt idx="5">
                  <c:v>0.10216585921915075</c:v>
                </c:pt>
                <c:pt idx="6">
                  <c:v>0.12353946993445426</c:v>
                </c:pt>
                <c:pt idx="7">
                  <c:v>0.13208891422057567</c:v>
                </c:pt>
                <c:pt idx="8">
                  <c:v>0.18680535765175263</c:v>
                </c:pt>
                <c:pt idx="9">
                  <c:v>0.15146765460245085</c:v>
                </c:pt>
                <c:pt idx="10">
                  <c:v>0.16243944143630665</c:v>
                </c:pt>
                <c:pt idx="11">
                  <c:v>0.20219435736677116</c:v>
                </c:pt>
                <c:pt idx="12">
                  <c:v>0.2268452550584212</c:v>
                </c:pt>
                <c:pt idx="13">
                  <c:v>0.20461669991450557</c:v>
                </c:pt>
                <c:pt idx="14">
                  <c:v>0.27529210601310916</c:v>
                </c:pt>
                <c:pt idx="15">
                  <c:v>0.32958107722998004</c:v>
                </c:pt>
                <c:pt idx="16">
                  <c:v>0.39113707609005416</c:v>
                </c:pt>
                <c:pt idx="17">
                  <c:v>0.2828441151325164</c:v>
                </c:pt>
                <c:pt idx="18">
                  <c:v>0.3421202621829581</c:v>
                </c:pt>
                <c:pt idx="19">
                  <c:v>0.4650897691650043</c:v>
                </c:pt>
                <c:pt idx="20">
                  <c:v>0.4524080934739242</c:v>
                </c:pt>
                <c:pt idx="21">
                  <c:v>0.4214876033057851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F0-4F67-B5F6-64488193F4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29858015"/>
        <c:axId val="1429862591"/>
      </c:barChart>
      <c:catAx>
        <c:axId val="14298580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429862591"/>
        <c:crosses val="autoZero"/>
        <c:auto val="1"/>
        <c:lblAlgn val="ctr"/>
        <c:lblOffset val="100"/>
        <c:noMultiLvlLbl val="0"/>
      </c:catAx>
      <c:valAx>
        <c:axId val="1429862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29858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 distancia</c:v>
                </c:pt>
              </c:strCache>
            </c:strRef>
          </c:tx>
          <c:spPr>
            <a:solidFill>
              <a:srgbClr val="00223A"/>
            </a:solidFill>
            <a:ln>
              <a:solidFill>
                <a:srgbClr val="00223A"/>
              </a:solidFill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Espacios de clase no adecuados en Duoc UC</c:v>
                </c:pt>
                <c:pt idx="1">
                  <c:v>Experiencias de discriminación en Duoc UC</c:v>
                </c:pt>
                <c:pt idx="2">
                  <c:v>Problemas en la relación con profesores</c:v>
                </c:pt>
                <c:pt idx="3">
                  <c:v>Problemas de inseguridad al entrar y salir de la sede (delincuencia)</c:v>
                </c:pt>
                <c:pt idx="4">
                  <c:v>Recursos de la universidad poco actualizados</c:v>
                </c:pt>
                <c:pt idx="5">
                  <c:v>Carga académica exigente</c:v>
                </c:pt>
                <c:pt idx="6">
                  <c:v>Dificultades de transporte y desplazamiento</c:v>
                </c:pt>
                <c:pt idx="7">
                  <c:v>Problemas en la relación con compañeros</c:v>
                </c:pt>
                <c:pt idx="8">
                  <c:v>Crisis climática y desastres naturales</c:v>
                </c:pt>
                <c:pt idx="9">
                  <c:v>Problemas de inseguridad en tu barrio</c:v>
                </c:pt>
                <c:pt idx="10">
                  <c:v>Panorama político internacional o cambios en el mundo (seguridad mundial, preocupación financiera)</c:v>
                </c:pt>
                <c:pt idx="11">
                  <c:v>Problemas de salud de un ser querido</c:v>
                </c:pt>
                <c:pt idx="12">
                  <c:v>Duelos/pérdidas</c:v>
                </c:pt>
                <c:pt idx="13">
                  <c:v>Panorama político y social del país</c:v>
                </c:pt>
                <c:pt idx="14">
                  <c:v>Dificultad para compatibilizar trabajo y estudios</c:v>
                </c:pt>
                <c:pt idx="15">
                  <c:v>Problemas en relación sentimental</c:v>
                </c:pt>
                <c:pt idx="16">
                  <c:v>Problemas de salud personales</c:v>
                </c:pt>
                <c:pt idx="17">
                  <c:v>Problemas en relaciones familiares</c:v>
                </c:pt>
                <c:pt idx="18">
                  <c:v>Aislamiento</c:v>
                </c:pt>
                <c:pt idx="19">
                  <c:v>Problemas de autoestima</c:v>
                </c:pt>
                <c:pt idx="20">
                  <c:v>Futuro laboral</c:v>
                </c:pt>
                <c:pt idx="21">
                  <c:v>Situación económica compleja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0.0</c:v>
                </c:pt>
                <c:pt idx="1">
                  <c:v>0.012195121951219513</c:v>
                </c:pt>
                <c:pt idx="2">
                  <c:v>0.018292682926829267</c:v>
                </c:pt>
                <c:pt idx="3">
                  <c:v>0.042682926829268296</c:v>
                </c:pt>
                <c:pt idx="4">
                  <c:v>0.042682926829268296</c:v>
                </c:pt>
                <c:pt idx="5">
                  <c:v>0.0975609756097561</c:v>
                </c:pt>
                <c:pt idx="6">
                  <c:v>0.10365853658536585</c:v>
                </c:pt>
                <c:pt idx="7">
                  <c:v>0.10975609756097561</c:v>
                </c:pt>
                <c:pt idx="8">
                  <c:v>0.1402439024390244</c:v>
                </c:pt>
                <c:pt idx="9">
                  <c:v>0.22560975609756098</c:v>
                </c:pt>
                <c:pt idx="10">
                  <c:v>0.25609756097560976</c:v>
                </c:pt>
                <c:pt idx="11">
                  <c:v>0.2804878048780488</c:v>
                </c:pt>
                <c:pt idx="12">
                  <c:v>0.2804878048780488</c:v>
                </c:pt>
                <c:pt idx="13">
                  <c:v>0.2804878048780488</c:v>
                </c:pt>
                <c:pt idx="14">
                  <c:v>0.3170731707317073</c:v>
                </c:pt>
                <c:pt idx="15">
                  <c:v>0.3597560975609756</c:v>
                </c:pt>
                <c:pt idx="16">
                  <c:v>0.36585365853658536</c:v>
                </c:pt>
                <c:pt idx="17">
                  <c:v>0.3719512195121951</c:v>
                </c:pt>
                <c:pt idx="18">
                  <c:v>0.3719512195121951</c:v>
                </c:pt>
                <c:pt idx="19">
                  <c:v>0.43902439024390244</c:v>
                </c:pt>
                <c:pt idx="20">
                  <c:v>0.5670731707317073</c:v>
                </c:pt>
                <c:pt idx="21">
                  <c:v>0.5792682926829268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F0-4F67-B5F6-64488193F4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Diurno</c:v>
                </c:pt>
              </c:strCache>
            </c:strRef>
          </c:tx>
          <c:spPr>
            <a:solidFill>
              <a:srgbClr val="F8961E"/>
            </a:solidFill>
            <a:ln>
              <a:solidFill>
                <a:srgbClr val="F8961E"/>
              </a:solidFill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Espacios de clase no adecuados en Duoc UC</c:v>
                </c:pt>
                <c:pt idx="1">
                  <c:v>Experiencias de discriminación en Duoc UC</c:v>
                </c:pt>
                <c:pt idx="2">
                  <c:v>Problemas en la relación con profesores</c:v>
                </c:pt>
                <c:pt idx="3">
                  <c:v>Problemas de inseguridad al entrar y salir de la sede (delincuencia)</c:v>
                </c:pt>
                <c:pt idx="4">
                  <c:v>Recursos de la universidad poco actualizados</c:v>
                </c:pt>
                <c:pt idx="5">
                  <c:v>Carga académica exigente</c:v>
                </c:pt>
                <c:pt idx="6">
                  <c:v>Dificultades de transporte y desplazamiento</c:v>
                </c:pt>
                <c:pt idx="7">
                  <c:v>Problemas en la relación con compañeros</c:v>
                </c:pt>
                <c:pt idx="8">
                  <c:v>Crisis climática y desastres naturales</c:v>
                </c:pt>
                <c:pt idx="9">
                  <c:v>Problemas de inseguridad en tu barrio</c:v>
                </c:pt>
                <c:pt idx="10">
                  <c:v>Panorama político internacional o cambios en el mundo (seguridad mundial, preocupación financiera)</c:v>
                </c:pt>
                <c:pt idx="11">
                  <c:v>Problemas de salud de un ser querido</c:v>
                </c:pt>
                <c:pt idx="12">
                  <c:v>Duelos/pérdidas</c:v>
                </c:pt>
                <c:pt idx="13">
                  <c:v>Panorama político y social del país</c:v>
                </c:pt>
                <c:pt idx="14">
                  <c:v>Dificultad para compatibilizar trabajo y estudios</c:v>
                </c:pt>
                <c:pt idx="15">
                  <c:v>Problemas en relación sentimental</c:v>
                </c:pt>
                <c:pt idx="16">
                  <c:v>Problemas de salud personales</c:v>
                </c:pt>
                <c:pt idx="17">
                  <c:v>Problemas en relaciones familiares</c:v>
                </c:pt>
                <c:pt idx="18">
                  <c:v>Aislamiento</c:v>
                </c:pt>
                <c:pt idx="19">
                  <c:v>Problemas de autoestima</c:v>
                </c:pt>
                <c:pt idx="20">
                  <c:v>Futuro laboral</c:v>
                </c:pt>
                <c:pt idx="21">
                  <c:v>Situación económica compleja</c:v>
                </c:pt>
              </c:strCache>
            </c:strRef>
          </c:cat>
          <c:val>
            <c:numRef>
              <c:f>Sheet1!$C$2:$C$23</c:f>
              <c:numCache>
                <c:formatCode>General</c:formatCode>
                <c:ptCount val="22"/>
                <c:pt idx="0">
                  <c:v>0.03657844990548204</c:v>
                </c:pt>
                <c:pt idx="1">
                  <c:v>0.029867674858223062</c:v>
                </c:pt>
                <c:pt idx="2">
                  <c:v>0.06947069943289225</c:v>
                </c:pt>
                <c:pt idx="3">
                  <c:v>0.11455576559546314</c:v>
                </c:pt>
                <c:pt idx="4">
                  <c:v>0.05699432892249527</c:v>
                </c:pt>
                <c:pt idx="5">
                  <c:v>0.1666351606805293</c:v>
                </c:pt>
                <c:pt idx="6">
                  <c:v>0.23090737240075615</c:v>
                </c:pt>
                <c:pt idx="7">
                  <c:v>0.18941398865784498</c:v>
                </c:pt>
                <c:pt idx="8">
                  <c:v>0.1435727788279773</c:v>
                </c:pt>
                <c:pt idx="9">
                  <c:v>0.1400756143667297</c:v>
                </c:pt>
                <c:pt idx="10">
                  <c:v>0.13724007561436674</c:v>
                </c:pt>
                <c:pt idx="11">
                  <c:v>0.21361058601134217</c:v>
                </c:pt>
                <c:pt idx="12">
                  <c:v>0.2334593572778828</c:v>
                </c:pt>
                <c:pt idx="13">
                  <c:v>0.1765595463137996</c:v>
                </c:pt>
                <c:pt idx="14">
                  <c:v>0.24792060491493384</c:v>
                </c:pt>
                <c:pt idx="15">
                  <c:v>0.40888468809073725</c:v>
                </c:pt>
                <c:pt idx="16">
                  <c:v>0.3431001890359168</c:v>
                </c:pt>
                <c:pt idx="17">
                  <c:v>0.4199432892249527</c:v>
                </c:pt>
                <c:pt idx="18">
                  <c:v>0.3438563327032136</c:v>
                </c:pt>
                <c:pt idx="19">
                  <c:v>0.5073724007561436</c:v>
                </c:pt>
                <c:pt idx="20">
                  <c:v>0.48695652173913045</c:v>
                </c:pt>
                <c:pt idx="21">
                  <c:v>0.4671077504725898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F0-4F67-B5F6-64488193F4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Vespertino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%" sourceLinked="0"/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Sheet1!$A$2:$A$23</c:f>
              <c:strCache>
                <c:ptCount val="22"/>
                <c:pt idx="0">
                  <c:v>Espacios de clase no adecuados en Duoc UC</c:v>
                </c:pt>
                <c:pt idx="1">
                  <c:v>Experiencias de discriminación en Duoc UC</c:v>
                </c:pt>
                <c:pt idx="2">
                  <c:v>Problemas en la relación con profesores</c:v>
                </c:pt>
                <c:pt idx="3">
                  <c:v>Problemas de inseguridad al entrar y salir de la sede (delincuencia)</c:v>
                </c:pt>
                <c:pt idx="4">
                  <c:v>Recursos de la universidad poco actualizados</c:v>
                </c:pt>
                <c:pt idx="5">
                  <c:v>Carga académica exigente</c:v>
                </c:pt>
                <c:pt idx="6">
                  <c:v>Dificultades de transporte y desplazamiento</c:v>
                </c:pt>
                <c:pt idx="7">
                  <c:v>Problemas en la relación con compañeros</c:v>
                </c:pt>
                <c:pt idx="8">
                  <c:v>Crisis climática y desastres naturales</c:v>
                </c:pt>
                <c:pt idx="9">
                  <c:v>Problemas de inseguridad en tu barrio</c:v>
                </c:pt>
                <c:pt idx="10">
                  <c:v>Panorama político internacional o cambios en el mundo (seguridad mundial, preocupación financiera)</c:v>
                </c:pt>
                <c:pt idx="11">
                  <c:v>Problemas de salud de un ser querido</c:v>
                </c:pt>
                <c:pt idx="12">
                  <c:v>Duelos/pérdidas</c:v>
                </c:pt>
                <c:pt idx="13">
                  <c:v>Panorama político y social del país</c:v>
                </c:pt>
                <c:pt idx="14">
                  <c:v>Dificultad para compatibilizar trabajo y estudios</c:v>
                </c:pt>
                <c:pt idx="15">
                  <c:v>Problemas en relación sentimental</c:v>
                </c:pt>
                <c:pt idx="16">
                  <c:v>Problemas de salud personales</c:v>
                </c:pt>
                <c:pt idx="17">
                  <c:v>Problemas en relaciones familiares</c:v>
                </c:pt>
                <c:pt idx="18">
                  <c:v>Aislamiento</c:v>
                </c:pt>
                <c:pt idx="19">
                  <c:v>Problemas de autoestima</c:v>
                </c:pt>
                <c:pt idx="20">
                  <c:v>Futuro laboral</c:v>
                </c:pt>
                <c:pt idx="21">
                  <c:v>Situación económica compleja</c:v>
                </c:pt>
              </c:strCache>
            </c:strRef>
          </c:cat>
          <c:val>
            <c:numRef>
              <c:f>Sheet1!$D$2:$D$23</c:f>
              <c:numCache>
                <c:formatCode>General</c:formatCode>
                <c:ptCount val="22"/>
                <c:pt idx="0">
                  <c:v>0.04957555178268251</c:v>
                </c:pt>
                <c:pt idx="1">
                  <c:v>0.029881154499151102</c:v>
                </c:pt>
                <c:pt idx="2">
                  <c:v>0.05636672325976231</c:v>
                </c:pt>
                <c:pt idx="3">
                  <c:v>0.15687606112054328</c:v>
                </c:pt>
                <c:pt idx="4">
                  <c:v>0.0730050933786078</c:v>
                </c:pt>
                <c:pt idx="5">
                  <c:v>0.16740237691001697</c:v>
                </c:pt>
                <c:pt idx="6">
                  <c:v>0.2427843803056027</c:v>
                </c:pt>
                <c:pt idx="7">
                  <c:v>0.15755517826825127</c:v>
                </c:pt>
                <c:pt idx="8">
                  <c:v>0.11816638370118845</c:v>
                </c:pt>
                <c:pt idx="9">
                  <c:v>0.17792869269949066</c:v>
                </c:pt>
                <c:pt idx="10">
                  <c:v>0.133446519524618</c:v>
                </c:pt>
                <c:pt idx="11">
                  <c:v>0.22852292020373516</c:v>
                </c:pt>
                <c:pt idx="12">
                  <c:v>0.23157894736842105</c:v>
                </c:pt>
                <c:pt idx="13">
                  <c:v>0.17758913412563668</c:v>
                </c:pt>
                <c:pt idx="14">
                  <c:v>0.39456706281833615</c:v>
                </c:pt>
                <c:pt idx="15">
                  <c:v>0.3738539898132428</c:v>
                </c:pt>
                <c:pt idx="16">
                  <c:v>0.35517826825127335</c:v>
                </c:pt>
                <c:pt idx="17">
                  <c:v>0.40237691001697795</c:v>
                </c:pt>
                <c:pt idx="18">
                  <c:v>0.29813242784380306</c:v>
                </c:pt>
                <c:pt idx="19">
                  <c:v>0.4105263157894737</c:v>
                </c:pt>
                <c:pt idx="20">
                  <c:v>0.4590831918505942</c:v>
                </c:pt>
                <c:pt idx="21">
                  <c:v>0.5826825127334465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CE-4059-BEAA-7E126A664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29858015"/>
        <c:axId val="1429862591"/>
      </c:barChart>
      <c:catAx>
        <c:axId val="14298580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pPr>
            <a:endParaRPr lang="es-CL"/>
          </a:p>
        </c:txPr>
        <c:crossAx val="1429862591"/>
        <c:crosses val="autoZero"/>
        <c:auto val="1"/>
        <c:lblAlgn val="ctr"/>
        <c:lblOffset val="100"/>
        <c:noMultiLvlLbl val="0"/>
      </c:catAx>
      <c:valAx>
        <c:axId val="1429862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429858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05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254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039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610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633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0064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3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920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5938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4826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901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40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743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1722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953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608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4569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498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518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689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331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944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7226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0" name="Google Shape;37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489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260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9655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014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7620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366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52760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784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85204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3873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9070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974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248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8" name="Google Shape;16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8168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2597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4018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8" name="Google Shape;3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53187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7" name="Google Shape;937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66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7" name="Google Shape;977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67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8" name="Google Shape;1028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68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5287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67" name="Google Shape;1067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8" name="Google Shape;2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7" name="Google Shape;1077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72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9" name="Google Shape;1089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90" name="Google Shape;1090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73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7" name="Google Shape;1077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198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8" name="Google Shape;29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90456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1"/>
          <p:cNvSpPr/>
          <p:nvPr/>
        </p:nvSpPr>
        <p:spPr>
          <a:xfrm>
            <a:off x="336644" y="1265614"/>
            <a:ext cx="11518711" cy="3944202"/>
          </a:xfrm>
          <a:prstGeom prst="rect">
            <a:avLst/>
          </a:prstGeom>
          <a:solidFill>
            <a:srgbClr val="0022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9" name="Google Shape;19;p111" descr="Tesorería General de la República (Chile) - Wikipedia, la enciclopedia libre"/>
          <p:cNvSpPr/>
          <p:nvPr/>
        </p:nvSpPr>
        <p:spPr>
          <a:xfrm flipH="1">
            <a:off x="460375" y="-180665"/>
            <a:ext cx="341002" cy="34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111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0977" y="368941"/>
            <a:ext cx="1714378" cy="42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D9C4BF-0687-46AD-B39A-6837DF05B3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365" y="95795"/>
            <a:ext cx="2904565" cy="96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2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  <a:defRPr sz="3400" b="1" cap="small">
                <a:solidFill>
                  <a:srgbClr val="3A434C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2"/>
          <p:cNvSpPr txBox="1">
            <a:spLocks noGrp="1"/>
          </p:cNvSpPr>
          <p:nvPr>
            <p:ph type="body" idx="1"/>
          </p:nvPr>
        </p:nvSpPr>
        <p:spPr>
          <a:xfrm>
            <a:off x="491319" y="1825625"/>
            <a:ext cx="1125011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434C"/>
              </a:buClr>
              <a:buSzPts val="2000"/>
              <a:buChar char="•"/>
              <a:defRPr sz="2000">
                <a:solidFill>
                  <a:srgbClr val="3A434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" name="Google Shape;25;p112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319" y="6492874"/>
            <a:ext cx="808563" cy="18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C4655F7-05A0-442D-A5FC-983F51D08A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8165" y="6410387"/>
            <a:ext cx="1156447" cy="386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3"/>
          <p:cNvSpPr/>
          <p:nvPr/>
        </p:nvSpPr>
        <p:spPr>
          <a:xfrm>
            <a:off x="341193" y="2006221"/>
            <a:ext cx="11518711" cy="2879678"/>
          </a:xfrm>
          <a:prstGeom prst="rect">
            <a:avLst/>
          </a:prstGeom>
          <a:solidFill>
            <a:srgbClr val="0022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3" name="Google Shape;25;p112" descr="Logotipo&#10;&#10;Descripción generada automáticamente">
            <a:extLst>
              <a:ext uri="{FF2B5EF4-FFF2-40B4-BE49-F238E27FC236}">
                <a16:creationId xmlns:a16="http://schemas.microsoft.com/office/drawing/2014/main" id="{F7800445-CEF5-4F97-A48B-9608A8DFD0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491319" y="6378858"/>
            <a:ext cx="926601" cy="22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54E2D06-B1BD-4EB9-A44D-B8D10B152C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1238" y="6230240"/>
            <a:ext cx="1572495" cy="5252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5"/>
          <p:cNvSpPr txBox="1">
            <a:spLocks noGrp="1"/>
          </p:cNvSpPr>
          <p:nvPr>
            <p:ph type="ctrTitle"/>
          </p:nvPr>
        </p:nvSpPr>
        <p:spPr>
          <a:xfrm>
            <a:off x="1523999" y="21923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5"/>
          <p:cNvSpPr/>
          <p:nvPr/>
        </p:nvSpPr>
        <p:spPr>
          <a:xfrm>
            <a:off x="336644" y="2543175"/>
            <a:ext cx="11518711" cy="1685926"/>
          </a:xfrm>
          <a:prstGeom prst="rect">
            <a:avLst/>
          </a:prstGeom>
          <a:solidFill>
            <a:srgbClr val="F8B3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8" name="Google Shape;38;p115" descr="Tesorería General de la República (Chile) - Wikipedia, la enciclopedia libre"/>
          <p:cNvSpPr/>
          <p:nvPr/>
        </p:nvSpPr>
        <p:spPr>
          <a:xfrm flipH="1">
            <a:off x="460375" y="-180665"/>
            <a:ext cx="341002" cy="34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115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0977" y="368941"/>
            <a:ext cx="1714378" cy="42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CC69DE7-6545-4CBA-9723-11EC6CE393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365" y="95795"/>
            <a:ext cx="2904565" cy="96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1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31" name="Google Shape;31;p1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35429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6.xml"/><Relationship Id="rId4" Type="http://schemas.openxmlformats.org/officeDocument/2006/relationships/chart" Target="../charts/char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8.xml"/><Relationship Id="rId4" Type="http://schemas.openxmlformats.org/officeDocument/2006/relationships/image" Target="../media/image3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9.xml"/><Relationship Id="rId4" Type="http://schemas.openxmlformats.org/officeDocument/2006/relationships/image" Target="../media/image3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10.xml"/><Relationship Id="rId4" Type="http://schemas.openxmlformats.org/officeDocument/2006/relationships/image" Target="../media/image3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1.xml"/><Relationship Id="rId4" Type="http://schemas.openxmlformats.org/officeDocument/2006/relationships/image" Target="../media/image36.png"/><Relationship Id="rId5" Type="http://schemas.openxmlformats.org/officeDocument/2006/relationships/chart" Target="../charts/chart12.xml"/><Relationship Id="rId6" Type="http://schemas.openxmlformats.org/officeDocument/2006/relationships/chart" Target="../charts/chart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svg"/><Relationship Id="rId5" Type="http://schemas.openxmlformats.org/officeDocument/2006/relationships/image" Target="../media/image13.png"/><Relationship Id="rId6" Type="http://schemas.openxmlformats.org/officeDocument/2006/relationships/image" Target="../media/image14.svg"/><Relationship Id="rId7" Type="http://schemas.openxmlformats.org/officeDocument/2006/relationships/image" Target="../media/image15.png"/><Relationship Id="rId8" Type="http://schemas.openxmlformats.org/officeDocument/2006/relationships/image" Target="../media/image16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14.xml"/><Relationship Id="rId4" Type="http://schemas.openxmlformats.org/officeDocument/2006/relationships/image" Target="../media/image35.png"/><Relationship Id="rId5" Type="http://schemas.openxmlformats.org/officeDocument/2006/relationships/chart" Target="../charts/chart1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6.xml"/><Relationship Id="rId4" Type="http://schemas.openxmlformats.org/officeDocument/2006/relationships/chart" Target="../charts/chart17.xml"/><Relationship Id="rId5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18.xml"/><Relationship Id="rId4" Type="http://schemas.openxmlformats.org/officeDocument/2006/relationships/chart" Target="../charts/chart19.xml"/><Relationship Id="rId5" Type="http://schemas.openxmlformats.org/officeDocument/2006/relationships/image" Target="../media/image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20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21.xml"/><Relationship Id="rId4" Type="http://schemas.openxmlformats.org/officeDocument/2006/relationships/chart" Target="../charts/chart2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23.xml"/><Relationship Id="rId4" Type="http://schemas.openxmlformats.org/officeDocument/2006/relationships/chart" Target="../charts/chart2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25.xml"/><Relationship Id="rId4" Type="http://schemas.openxmlformats.org/officeDocument/2006/relationships/chart" Target="../charts/chart2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chart" Target="../charts/chart27.xml"/><Relationship Id="rId4" Type="http://schemas.openxmlformats.org/officeDocument/2006/relationships/chart" Target="../charts/chart28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hart" Target="../charts/chart29.xml"/><Relationship Id="rId4" Type="http://schemas.openxmlformats.org/officeDocument/2006/relationships/chart" Target="../charts/chart30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31.xml"/><Relationship Id="rId4" Type="http://schemas.openxmlformats.org/officeDocument/2006/relationships/chart" Target="../charts/chart3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33.xml"/><Relationship Id="rId4" Type="http://schemas.openxmlformats.org/officeDocument/2006/relationships/chart" Target="../charts/chart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35.xml"/><Relationship Id="rId4" Type="http://schemas.openxmlformats.org/officeDocument/2006/relationships/chart" Target="../charts/chart36.xml"/><Relationship Id="rId5" Type="http://schemas.openxmlformats.org/officeDocument/2006/relationships/chart" Target="../charts/chart3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hart" Target="../charts/chart38.xml"/><Relationship Id="rId4" Type="http://schemas.openxmlformats.org/officeDocument/2006/relationships/chart" Target="../charts/chart39.xml"/><Relationship Id="rId5" Type="http://schemas.openxmlformats.org/officeDocument/2006/relationships/image" Target="../media/image3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chart" Target="../charts/chart40.xml"/><Relationship Id="rId4" Type="http://schemas.openxmlformats.org/officeDocument/2006/relationships/chart" Target="../charts/chart41.xml"/><Relationship Id="rId5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chart" Target="../charts/chart42.xml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chart" Target="../charts/chart43.xml"/><Relationship Id="rId4" Type="http://schemas.openxmlformats.org/officeDocument/2006/relationships/chart" Target="../charts/chart4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chart" Target="../charts/chart45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chart" Target="../charts/chart46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chart" Target="../charts/chart47.xml"/><Relationship Id="rId4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chart" Target="../charts/chart48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chart" Target="../charts/chart49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chart" Target="../charts/chart50.xml"/><Relationship Id="rId4" Type="http://schemas.openxmlformats.org/officeDocument/2006/relationships/image" Target="../media/image43.png"/><Relationship Id="rId5" Type="http://schemas.openxmlformats.org/officeDocument/2006/relationships/chart" Target="../charts/chart51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chart" Target="../charts/chart52.xml"/><Relationship Id="rId4" Type="http://schemas.openxmlformats.org/officeDocument/2006/relationships/image" Target="../media/image4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chart" Target="../charts/chart53.xml"/><Relationship Id="rId4" Type="http://schemas.openxmlformats.org/officeDocument/2006/relationships/image" Target="../media/image4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image" Target="../media/image50.svg"/><Relationship Id="rId5" Type="http://schemas.openxmlformats.org/officeDocument/2006/relationships/chart" Target="../charts/chart54.xml"/><Relationship Id="rId6" Type="http://schemas.openxmlformats.org/officeDocument/2006/relationships/chart" Target="../charts/chart55.xml"/><Relationship Id="rId7" Type="http://schemas.openxmlformats.org/officeDocument/2006/relationships/chart" Target="../charts/chart5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7.xml"/><Relationship Id="rId3" Type="http://schemas.openxmlformats.org/officeDocument/2006/relationships/chart" Target="../charts/chart58.xml"/><Relationship Id="rId4" Type="http://schemas.openxmlformats.org/officeDocument/2006/relationships/image" Target="../media/image51.png"/><Relationship Id="rId5" Type="http://schemas.openxmlformats.org/officeDocument/2006/relationships/image" Target="../media/image52.sv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chart" Target="../charts/chart59.xml"/><Relationship Id="rId4" Type="http://schemas.openxmlformats.org/officeDocument/2006/relationships/chart" Target="../charts/chart60.xml"/><Relationship Id="rId5" Type="http://schemas.openxmlformats.org/officeDocument/2006/relationships/chart" Target="../charts/chart61.xml"/><Relationship Id="rId6" Type="http://schemas.openxmlformats.org/officeDocument/2006/relationships/image" Target="../media/image51.png"/><Relationship Id="rId7" Type="http://schemas.openxmlformats.org/officeDocument/2006/relationships/image" Target="../media/image52.sv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chart" Target="../charts/chart62.xml"/><Relationship Id="rId4" Type="http://schemas.openxmlformats.org/officeDocument/2006/relationships/image" Target="../media/image51.png"/><Relationship Id="rId5" Type="http://schemas.openxmlformats.org/officeDocument/2006/relationships/image" Target="../media/image52.svg"/><Relationship Id="rId6" Type="http://schemas.openxmlformats.org/officeDocument/2006/relationships/chart" Target="../charts/chart63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4.xml"/><Relationship Id="rId3" Type="http://schemas.openxmlformats.org/officeDocument/2006/relationships/image" Target="../media/image51.png"/><Relationship Id="rId4" Type="http://schemas.openxmlformats.org/officeDocument/2006/relationships/image" Target="../media/image52.svg"/><Relationship Id="rId5" Type="http://schemas.openxmlformats.org/officeDocument/2006/relationships/chart" Target="../charts/chart65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chart" Target="../charts/chart66.xml"/><Relationship Id="rId4" Type="http://schemas.openxmlformats.org/officeDocument/2006/relationships/image" Target="../media/image53.png"/><Relationship Id="rId5" Type="http://schemas.openxmlformats.org/officeDocument/2006/relationships/image" Target="../media/image54.svg"/><Relationship Id="rId6" Type="http://schemas.openxmlformats.org/officeDocument/2006/relationships/chart" Target="../charts/chart67.xml"/><Relationship Id="rId7" Type="http://schemas.openxmlformats.org/officeDocument/2006/relationships/chart" Target="../charts/chart68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chart" Target="../charts/chart69.xml"/><Relationship Id="rId4" Type="http://schemas.openxmlformats.org/officeDocument/2006/relationships/image" Target="../media/image55.png"/><Relationship Id="rId5" Type="http://schemas.openxmlformats.org/officeDocument/2006/relationships/image" Target="../media/image56.svg"/><Relationship Id="rId6" Type="http://schemas.openxmlformats.org/officeDocument/2006/relationships/chart" Target="../charts/chart70.xml"/><Relationship Id="rId7" Type="http://schemas.openxmlformats.org/officeDocument/2006/relationships/chart" Target="../charts/chart71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chart" Target="../charts/chart72.xml"/><Relationship Id="rId4" Type="http://schemas.openxmlformats.org/officeDocument/2006/relationships/chart" Target="../charts/chart73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chart" Target="../charts/chart74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chart" Target="../charts/chart75.xml"/><Relationship Id="rId4" Type="http://schemas.openxmlformats.org/officeDocument/2006/relationships/chart" Target="../charts/chart76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chart" Target="../charts/chart77.xml"/><Relationship Id="rId4" Type="http://schemas.openxmlformats.org/officeDocument/2006/relationships/chart" Target="../charts/chart78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4.xml"/><Relationship Id="rId4" Type="http://schemas.openxmlformats.org/officeDocument/2006/relationships/chart" Target="../charts/chart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ctrTitle"/>
          </p:nvPr>
        </p:nvSpPr>
        <p:spPr>
          <a:xfrm>
            <a:off x="336645" y="2377934"/>
            <a:ext cx="11518709" cy="210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br>
              <a:rPr lang="es-CL" sz="5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Radiografía del Bienestar y la Salud Mental </a:t>
            </a: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2025</a:t>
            </a: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Duoc UC</a:t>
            </a:r>
            <a:endParaRPr sz="4400" dirty="0"/>
          </a:p>
        </p:txBody>
      </p:sp>
      <p:sp>
        <p:nvSpPr>
          <p:cNvPr id="50" name="Google Shape;50;p1" descr="Francisco Urdinez @ PUC Chile - Portfolio de curso de master China-Am.Latina"/>
          <p:cNvSpPr/>
          <p:nvPr/>
        </p:nvSpPr>
        <p:spPr>
          <a:xfrm>
            <a:off x="155574" y="-144463"/>
            <a:ext cx="1836779" cy="183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 descr="Francisco Urdinez @ PUC Chile - Portfolio de curso de master China-Am.Latin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E343CB-8787-4608-975F-885D0F5E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5" y="5116057"/>
            <a:ext cx="2008093" cy="11282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5435ED-B307-42EA-9874-9FCE3BFE7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38" y="5116056"/>
            <a:ext cx="1922034" cy="11282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D393B4-F575-4F80-BEE5-ADDE360BD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027" y="5107231"/>
            <a:ext cx="1824526" cy="11371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9009F9-0C94-40D2-AFFE-9A5B3B21D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773" y="5116054"/>
            <a:ext cx="2014813" cy="11282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562DBC-C7EE-421E-915C-CB124164B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724" y="5116055"/>
            <a:ext cx="2033630" cy="11282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B5CE52-3FF0-47FC-BB74-A93CAF11E4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26"/>
          <a:stretch/>
        </p:blipFill>
        <p:spPr>
          <a:xfrm>
            <a:off x="9923929" y="5096181"/>
            <a:ext cx="1931425" cy="1142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B29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8796604" y="4882487"/>
            <a:ext cx="32276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4657432" y="4882950"/>
            <a:ext cx="33070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b="1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483862" y="4861615"/>
            <a:ext cx="3054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Principales hallazgos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6391729" y="1789881"/>
            <a:ext cx="2372779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2208329" y="1783754"/>
            <a:ext cx="2449103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00A3E5-955F-3CC1-516C-1D3434FC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8" y="1872869"/>
            <a:ext cx="779581" cy="734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C49A5-F79E-0434-8679-358EF873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463" y="4122545"/>
            <a:ext cx="637397" cy="618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84C97-F342-C05A-2748-1D45C222A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781" y="4001975"/>
            <a:ext cx="777311" cy="8063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F8DF50-0CFD-D43A-64C4-7BA055DC1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226" y="1872869"/>
            <a:ext cx="1268787" cy="7343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DE7885-19BF-06E8-3FC0-ABD542D94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71013" y="4001975"/>
            <a:ext cx="878845" cy="8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3C3E"/>
          </a:solidFill>
          <a:ln w="12700" cap="flat" cmpd="sng">
            <a:solidFill>
              <a:srgbClr val="E53C3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28" name="Google Shape;228;p12"/>
          <p:cNvSpPr/>
          <p:nvPr/>
        </p:nvSpPr>
        <p:spPr>
          <a:xfrm>
            <a:off x="584049" y="5436109"/>
            <a:ext cx="305452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7576018" y="3080785"/>
            <a:ext cx="34941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2124373" y="3053024"/>
            <a:ext cx="35845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8669221" y="5436109"/>
            <a:ext cx="30798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4610332" y="5445362"/>
            <a:ext cx="305452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491319" y="410031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Principales desafíos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5" name="Google Shape;23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046" y="3137487"/>
            <a:ext cx="718480" cy="725031"/>
          </a:xfrm>
          <a:prstGeom prst="rect">
            <a:avLst/>
          </a:prstGeom>
          <a:solidFill>
            <a:srgbClr val="E63C3F"/>
          </a:solidFill>
          <a:ln>
            <a:noFill/>
          </a:ln>
        </p:spPr>
      </p:pic>
      <p:pic>
        <p:nvPicPr>
          <p:cNvPr id="236" name="Google Shape;23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2372" y="3116273"/>
            <a:ext cx="852488" cy="76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7014" y="4637287"/>
            <a:ext cx="868598" cy="79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8004" y="4504482"/>
            <a:ext cx="895991" cy="93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9084" y="4477122"/>
            <a:ext cx="700087" cy="95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2"/>
          <p:cNvSpPr/>
          <p:nvPr/>
        </p:nvSpPr>
        <p:spPr>
          <a:xfrm>
            <a:off x="1689135" y="1427402"/>
            <a:ext cx="358456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6962837" y="1449927"/>
            <a:ext cx="339712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2EA514-1EFC-8FB3-D077-5355F553D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51" y="1476719"/>
            <a:ext cx="650863" cy="6934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24FBDE-A207-EA14-4924-512208C05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8004" y="1381810"/>
            <a:ext cx="440826" cy="9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/>
          <p:nvPr/>
        </p:nvSpPr>
        <p:spPr>
          <a:xfrm>
            <a:off x="-3977" y="7883"/>
            <a:ext cx="12192000" cy="6858000"/>
          </a:xfrm>
          <a:prstGeom prst="rect">
            <a:avLst/>
          </a:prstGeom>
          <a:solidFill>
            <a:srgbClr val="F8B31C"/>
          </a:solidFill>
          <a:ln w="12700" cap="flat" cmpd="sng">
            <a:solidFill>
              <a:srgbClr val="FFB8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584049" y="5194369"/>
            <a:ext cx="27592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4301800" y="2483663"/>
            <a:ext cx="36715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8669221" y="5194369"/>
            <a:ext cx="30798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4610332" y="5203622"/>
            <a:ext cx="305452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4215" y="1486234"/>
            <a:ext cx="675617" cy="72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109" y="4200044"/>
            <a:ext cx="851831" cy="90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5190" y="4192381"/>
            <a:ext cx="667875" cy="89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Comparación 2022 - 2025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-80884" y="2482991"/>
            <a:ext cx="4089115" cy="97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8049127" y="2510321"/>
            <a:ext cx="4320000" cy="97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140FE8-4822-276E-E4F7-BE6F4199A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29" y="4397688"/>
            <a:ext cx="708930" cy="7382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F86B05-7DCA-4AD9-8478-76AE5247E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767" y="1458665"/>
            <a:ext cx="722884" cy="7793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80746A-2954-0CAA-20F7-E8EE6F2B9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876" y="1486234"/>
            <a:ext cx="535394" cy="8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>
            <a:spLocks noGrp="1"/>
          </p:cNvSpPr>
          <p:nvPr>
            <p:ph type="ctrTitle"/>
          </p:nvPr>
        </p:nvSpPr>
        <p:spPr>
          <a:xfrm>
            <a:off x="1523999" y="21923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CL" cap="small" dirty="0"/>
              <a:t>Resultados descriptivos</a:t>
            </a:r>
            <a:endParaRPr cap="smal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riegos de salud mental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endParaRPr lang="es-CL" sz="4000" b="1" cap="small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3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Sub eje estrés y afrontamiento</a:t>
            </a:r>
            <a:endParaRPr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nada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Nivel de estrés percibido</a:t>
            </a:r>
            <a:endParaRPr dirty="0"/>
          </a:p>
        </p:txBody>
      </p:sp>
      <p:graphicFrame>
        <p:nvGraphicFramePr>
          <p:cNvPr id="428" name="nivel_estres_categorias"/>
          <p:cNvGraphicFramePr/>
          <p:nvPr>
            <p:extLst>
              <p:ext uri="{D42A27DB-BD31-4B8C-83A1-F6EECF244321}">
                <p14:modId xmlns:p14="http://schemas.microsoft.com/office/powerpoint/2010/main" val="2905219155"/>
              </p:ext>
            </p:extLst>
          </p:nvPr>
        </p:nvGraphicFramePr>
        <p:xfrm>
          <a:off x="4132613" y="796926"/>
          <a:ext cx="8059387" cy="281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9" name="nivel_estres_sedes"/>
          <p:cNvGraphicFramePr/>
          <p:nvPr>
            <p:extLst>
              <p:ext uri="{D42A27DB-BD31-4B8C-83A1-F6EECF244321}">
                <p14:modId xmlns:p14="http://schemas.microsoft.com/office/powerpoint/2010/main" val="3792720342"/>
              </p:ext>
            </p:extLst>
          </p:nvPr>
        </p:nvGraphicFramePr>
        <p:xfrm>
          <a:off x="3788229" y="3690256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Google Shape;437;p33">
            <a:extLst>
              <a:ext uri="{FF2B5EF4-FFF2-40B4-BE49-F238E27FC236}">
                <a16:creationId xmlns:a16="http://schemas.microsoft.com/office/drawing/2014/main" id="{0BFC570E-2A22-DF4E-8EBD-0FE30D76288A}"/>
              </a:ext>
            </a:extLst>
          </p:cNvPr>
          <p:cNvSpPr txBox="1"/>
          <p:nvPr/>
        </p:nvSpPr>
        <p:spPr>
          <a:xfrm>
            <a:off x="541698" y="4659417"/>
            <a:ext cx="287250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ES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 el promedio de </a:t>
            </a:r>
            <a:r>
              <a:rPr lang="es-ES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estrés percibido</a:t>
            </a:r>
            <a:r>
              <a:rPr lang="es-ES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para los estudiantes que participaron en el estudio (considerando un 100% como un nivel de estrés extremo e intolerable).</a:t>
            </a:r>
            <a:endParaRPr lang="es-MX" sz="16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8" name="nada">
            <a:extLst>
              <a:ext uri="{FF2B5EF4-FFF2-40B4-BE49-F238E27FC236}">
                <a16:creationId xmlns:a16="http://schemas.microsoft.com/office/drawing/2014/main" id="{8F98F07F-704E-4675-B717-3F5937AE6D80}"/>
              </a:ext>
            </a:extLst>
          </p:cNvPr>
          <p:cNvSpPr/>
          <p:nvPr/>
        </p:nvSpPr>
        <p:spPr>
          <a:xfrm>
            <a:off x="547568" y="1413773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00223A">
              <a:alpha val="74902"/>
            </a:srgbClr>
          </a:solidFill>
          <a:ln>
            <a:solidFill>
              <a:srgbClr val="00223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</a:p>
        </p:txBody>
      </p:sp>
      <p:sp>
        <p:nvSpPr>
          <p:cNvPr id="11" name="nivel_estres_promedio_2025">
            <a:extLst>
              <a:ext uri="{FF2B5EF4-FFF2-40B4-BE49-F238E27FC236}">
                <a16:creationId xmlns:a16="http://schemas.microsoft.com/office/drawing/2014/main" id="{E1C77E2B-5B74-4EFF-879C-02D40C622499}"/>
              </a:ext>
            </a:extLst>
          </p:cNvPr>
          <p:cNvSpPr/>
          <p:nvPr/>
        </p:nvSpPr>
        <p:spPr>
          <a:xfrm>
            <a:off x="1254201" y="2106829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00223A"/>
          </a:solidFill>
          <a:ln>
            <a:solidFill>
              <a:srgbClr val="00223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42%</a:t>
            </a:r>
          </a:p>
        </p:txBody>
      </p:sp>
      <p:sp>
        <p:nvSpPr>
          <p:cNvPr id="2" name="nivel_estres_promedio_2022">
            <a:extLst>
              <a:ext uri="{FF2B5EF4-FFF2-40B4-BE49-F238E27FC236}">
                <a16:creationId xmlns:a16="http://schemas.microsoft.com/office/drawing/2014/main" id="{47E56322-8BBA-B4A3-9149-EB21D1FABE89}"/>
              </a:ext>
            </a:extLst>
          </p:cNvPr>
          <p:cNvSpPr txBox="1"/>
          <p:nvPr/>
        </p:nvSpPr>
        <p:spPr>
          <a:xfrm>
            <a:off x="699796" y="1511556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500" b="1">
                <a:solidFill>
                  <a:srgbClr val="FFFFFF"/>
                </a:solidFill>
                <a:latin typeface="Calibri Light"/>
              </a:rPr>
              <a:t>53%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0698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/>
          </p:nvPr>
        </p:nvSpPr>
        <p:spPr>
          <a:xfrm>
            <a:off x="414316" y="396587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s-CL" dirty="0"/>
              <a:t>Estresores</a:t>
            </a:r>
            <a:br>
              <a:rPr lang="es-CL" dirty="0"/>
            </a:br>
            <a:r>
              <a:rPr lang="es-ES" sz="2200" b="0" dirty="0"/>
              <a:t>¿Cuáles de las siguientes situaciones presentan un problema que te afecte actualmente? </a:t>
            </a:r>
            <a:br>
              <a:rPr lang="es-ES" sz="2200" b="0" dirty="0"/>
            </a:br>
            <a:r>
              <a:rPr lang="es-ES" sz="2200" i="1" dirty="0"/>
              <a:t>Resultados por Sexo</a:t>
            </a:r>
            <a:br>
              <a:rPr lang="es-ES" sz="2200" b="0" dirty="0"/>
            </a:br>
            <a:endParaRPr sz="2200" b="0" dirty="0"/>
          </a:p>
        </p:txBody>
      </p:sp>
      <p:graphicFrame>
        <p:nvGraphicFramePr>
          <p:cNvPr id="4" name="estresores_por_genero">
            <a:extLst>
              <a:ext uri="{FF2B5EF4-FFF2-40B4-BE49-F238E27FC236}">
                <a16:creationId xmlns:a16="http://schemas.microsoft.com/office/drawing/2014/main" id="{8103CFB3-65F2-4BDB-99D2-9B8B1658FE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3150310"/>
              </p:ext>
            </p:extLst>
          </p:nvPr>
        </p:nvGraphicFramePr>
        <p:xfrm>
          <a:off x="1116106" y="1380199"/>
          <a:ext cx="9959788" cy="533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Google Shape;316;p21">
            <a:extLst>
              <a:ext uri="{FF2B5EF4-FFF2-40B4-BE49-F238E27FC236}">
                <a16:creationId xmlns:a16="http://schemas.microsoft.com/office/drawing/2014/main" id="{A1290AF1-4DD3-4575-9164-E1B6CD0704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74" y="203202"/>
            <a:ext cx="916771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/>
          </p:nvPr>
        </p:nvSpPr>
        <p:spPr>
          <a:xfrm>
            <a:off x="414316" y="396587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s-CL" dirty="0"/>
              <a:t>Estresores</a:t>
            </a:r>
            <a:br>
              <a:rPr lang="es-CL" dirty="0"/>
            </a:br>
            <a:r>
              <a:rPr lang="es-ES" sz="2200" b="0" dirty="0"/>
              <a:t>¿Cuáles de las siguientes situaciones presentan un problema que te afecte actualmente? </a:t>
            </a:r>
            <a:br>
              <a:rPr lang="es-ES" sz="2200" b="0" dirty="0"/>
            </a:br>
            <a:r>
              <a:rPr lang="es-ES" sz="2200" i="1" dirty="0"/>
              <a:t>Resultados por Jornada</a:t>
            </a:r>
            <a:br>
              <a:rPr lang="es-ES" sz="2200" b="0" dirty="0"/>
            </a:br>
            <a:endParaRPr sz="2200" b="0" dirty="0"/>
          </a:p>
        </p:txBody>
      </p:sp>
      <p:graphicFrame>
        <p:nvGraphicFramePr>
          <p:cNvPr id="4" name="estresores_por_jornada">
            <a:extLst>
              <a:ext uri="{FF2B5EF4-FFF2-40B4-BE49-F238E27FC236}">
                <a16:creationId xmlns:a16="http://schemas.microsoft.com/office/drawing/2014/main" id="{8103CFB3-65F2-4BDB-99D2-9B8B1658FE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021436"/>
              </p:ext>
            </p:extLst>
          </p:nvPr>
        </p:nvGraphicFramePr>
        <p:xfrm>
          <a:off x="1116106" y="1380199"/>
          <a:ext cx="9959788" cy="533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Google Shape;316;p21">
            <a:extLst>
              <a:ext uri="{FF2B5EF4-FFF2-40B4-BE49-F238E27FC236}">
                <a16:creationId xmlns:a16="http://schemas.microsoft.com/office/drawing/2014/main" id="{A1290AF1-4DD3-4575-9164-E1B6CD0704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74" y="203202"/>
            <a:ext cx="916771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3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Estresores – Exigencia carga académica</a:t>
            </a:r>
            <a:br>
              <a:rPr lang="es-CL" dirty="0"/>
            </a:br>
            <a:r>
              <a:rPr lang="es-CL" sz="2000" b="0" dirty="0"/>
              <a:t>Entre quienes reportaron como estresor “Carga académica exigente”</a:t>
            </a:r>
            <a:endParaRPr sz="2900" b="0" dirty="0"/>
          </a:p>
        </p:txBody>
      </p:sp>
      <p:graphicFrame>
        <p:nvGraphicFramePr>
          <p:cNvPr id="322" name="exigencia_academica"/>
          <p:cNvGraphicFramePr/>
          <p:nvPr>
            <p:extLst>
              <p:ext uri="{D42A27DB-BD31-4B8C-83A1-F6EECF244321}">
                <p14:modId xmlns:p14="http://schemas.microsoft.com/office/powerpoint/2010/main" val="2296239787"/>
              </p:ext>
            </p:extLst>
          </p:nvPr>
        </p:nvGraphicFramePr>
        <p:xfrm>
          <a:off x="2174875" y="1762125"/>
          <a:ext cx="8128000" cy="418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3" name="Google Shape;32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3601" y="119748"/>
            <a:ext cx="714159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ota_exigencia">
            <a:extLst>
              <a:ext uri="{FF2B5EF4-FFF2-40B4-BE49-F238E27FC236}">
                <a16:creationId xmlns:a16="http://schemas.microsoft.com/office/drawing/2014/main" id="{043A6CF9-AD15-3764-DD0C-9D4C1DB95FF9}"/>
              </a:ext>
            </a:extLst>
          </p:cNvPr>
          <p:cNvSpPr txBox="1"/>
          <p:nvPr/>
        </p:nvSpPr>
        <p:spPr>
          <a:xfrm>
            <a:off x="2331940" y="6481232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pregunta incluye un total de 2268 respuestas.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 txBox="1">
            <a:spLocks noGrp="1"/>
          </p:cNvSpPr>
          <p:nvPr>
            <p:ph type="title"/>
          </p:nvPr>
        </p:nvSpPr>
        <p:spPr>
          <a:xfrm>
            <a:off x="491317" y="56543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s-CL" dirty="0"/>
              <a:t>Estresores – Exigencia carga académica</a:t>
            </a:r>
            <a:br>
              <a:rPr lang="es-CL" dirty="0"/>
            </a:br>
            <a:r>
              <a:rPr lang="es-ES" sz="2000" b="0" i="1" dirty="0"/>
              <a:t>¿Cuáles de las siguientes razones explican que la carga académica te resulte exigente?</a:t>
            </a:r>
            <a:br>
              <a:rPr lang="es-ES" sz="2000" b="0" i="1" dirty="0"/>
            </a:br>
            <a:r>
              <a:rPr lang="es-CL" sz="2000" b="0" dirty="0"/>
              <a:t>Entre quienes reportaron como estresor “Carga académica exigente”</a:t>
            </a:r>
            <a:br>
              <a:rPr lang="es-CL" sz="2000" b="0" dirty="0"/>
            </a:br>
            <a:r>
              <a:rPr lang="es-ES" sz="2000" i="1" dirty="0"/>
              <a:t>Resultados por tipo de alumno</a:t>
            </a:r>
            <a:br>
              <a:rPr lang="es-ES" sz="2000" b="0" dirty="0"/>
            </a:br>
            <a:endParaRPr sz="2900" b="0" dirty="0"/>
          </a:p>
        </p:txBody>
      </p:sp>
      <p:graphicFrame>
        <p:nvGraphicFramePr>
          <p:cNvPr id="322" name="exigencia_academica_inicio"/>
          <p:cNvGraphicFramePr/>
          <p:nvPr>
            <p:extLst>
              <p:ext uri="{D42A27DB-BD31-4B8C-83A1-F6EECF244321}">
                <p14:modId xmlns:p14="http://schemas.microsoft.com/office/powerpoint/2010/main" val="2046050906"/>
              </p:ext>
            </p:extLst>
          </p:nvPr>
        </p:nvGraphicFramePr>
        <p:xfrm>
          <a:off x="323679" y="1838324"/>
          <a:ext cx="3806361" cy="4227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3" name="Google Shape;32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3601" y="119748"/>
            <a:ext cx="714159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exigencia_academica_continuidad"/>
          <p:cNvGraphicFramePr/>
          <p:nvPr>
            <p:extLst>
              <p:ext uri="{D42A27DB-BD31-4B8C-83A1-F6EECF244321}">
                <p14:modId xmlns:p14="http://schemas.microsoft.com/office/powerpoint/2010/main" val="389852781"/>
              </p:ext>
            </p:extLst>
          </p:nvPr>
        </p:nvGraphicFramePr>
        <p:xfrm>
          <a:off x="4407782" y="1838324"/>
          <a:ext cx="3806361" cy="4227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exigencia_academica_admision_especial"/>
          <p:cNvGraphicFramePr/>
          <p:nvPr>
            <p:extLst>
              <p:ext uri="{D42A27DB-BD31-4B8C-83A1-F6EECF244321}">
                <p14:modId xmlns:p14="http://schemas.microsoft.com/office/powerpoint/2010/main" val="3853227668"/>
              </p:ext>
            </p:extLst>
          </p:nvPr>
        </p:nvGraphicFramePr>
        <p:xfrm>
          <a:off x="8202108" y="1838324"/>
          <a:ext cx="3806361" cy="4227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7377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491319" y="156285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s-CL" dirty="0">
                <a:solidFill>
                  <a:srgbClr val="3F3F3F"/>
                </a:solidFill>
              </a:rPr>
              <a:t>Estructura de la presentación</a:t>
            </a:r>
            <a:endParaRPr dirty="0">
              <a:solidFill>
                <a:srgbClr val="E30613"/>
              </a:solidFill>
            </a:endParaRPr>
          </a:p>
        </p:txBody>
      </p:sp>
      <p:graphicFrame>
        <p:nvGraphicFramePr>
          <p:cNvPr id="5" name="Tabla 7">
            <a:extLst>
              <a:ext uri="{FF2B5EF4-FFF2-40B4-BE49-F238E27FC236}">
                <a16:creationId xmlns:a16="http://schemas.microsoft.com/office/drawing/2014/main" id="{1D625237-B128-4B8B-9FB7-5B83A2FE3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85846"/>
              </p:ext>
            </p:extLst>
          </p:nvPr>
        </p:nvGraphicFramePr>
        <p:xfrm>
          <a:off x="489884" y="1523074"/>
          <a:ext cx="7966362" cy="37084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532009">
                  <a:extLst>
                    <a:ext uri="{9D8B030D-6E8A-4147-A177-3AD203B41FA5}">
                      <a16:colId xmlns:a16="http://schemas.microsoft.com/office/drawing/2014/main" val="2167040499"/>
                    </a:ext>
                  </a:extLst>
                </a:gridCol>
                <a:gridCol w="1434353">
                  <a:extLst>
                    <a:ext uri="{9D8B030D-6E8A-4147-A177-3AD203B41FA5}">
                      <a16:colId xmlns:a16="http://schemas.microsoft.com/office/drawing/2014/main" val="798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80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Tema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2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80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Lámina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2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6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Introducción al estudio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5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Principales hallazgos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1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descriptivos: </a:t>
                      </a:r>
                      <a:r>
                        <a:rPr lang="es-MX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eje riegos de salud mental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5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descriptivos: </a:t>
                      </a:r>
                      <a:r>
                        <a:rPr lang="es-MX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eje bienestar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49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descriptivos: experiencia emocional e insights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4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inferenciales 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11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Resultados eje iniciativas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b="0" i="0" u="none" strike="noStrike" cap="none" dirty="0">
                        <a:solidFill>
                          <a:srgbClr val="3F3F3F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2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CL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Síntesis y conclusiones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b="0" i="0" u="none" strike="noStrike" cap="none" dirty="0">
                        <a:solidFill>
                          <a:srgbClr val="3F3F3F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60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MX" sz="1600" b="0" i="0" u="none" strike="noStrike" cap="none" dirty="0">
                          <a:solidFill>
                            <a:srgbClr val="3F3F3F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Anexos: otros datos de interés</a:t>
                      </a:r>
                    </a:p>
                  </a:txBody>
                  <a:tcPr marL="108536" marR="108536" marT="54268" marB="542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b="0" i="0" u="none" strike="noStrike" cap="none" dirty="0">
                        <a:solidFill>
                          <a:srgbClr val="3F3F3F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153354"/>
                  </a:ext>
                </a:extLst>
              </a:tr>
            </a:tbl>
          </a:graphicData>
        </a:graphic>
      </p:graphicFrame>
      <p:pic>
        <p:nvPicPr>
          <p:cNvPr id="6" name="Gráfico 5" descr="Corazón con pulso con relleno sólido">
            <a:extLst>
              <a:ext uri="{FF2B5EF4-FFF2-40B4-BE49-F238E27FC236}">
                <a16:creationId xmlns:a16="http://schemas.microsoft.com/office/drawing/2014/main" id="{2A98E4D6-A245-40EF-911C-78CB010AB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6227" y="1523074"/>
            <a:ext cx="914400" cy="914400"/>
          </a:xfrm>
          <a:prstGeom prst="rect">
            <a:avLst/>
          </a:prstGeom>
        </p:spPr>
      </p:pic>
      <p:pic>
        <p:nvPicPr>
          <p:cNvPr id="9" name="Gráfico 8" descr="Cabeza con engranajes con relleno sólido">
            <a:extLst>
              <a:ext uri="{FF2B5EF4-FFF2-40B4-BE49-F238E27FC236}">
                <a16:creationId xmlns:a16="http://schemas.microsoft.com/office/drawing/2014/main" id="{3A2789FA-E0C8-41E1-A2BB-EEAF69177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6227" y="2920074"/>
            <a:ext cx="914400" cy="914400"/>
          </a:xfrm>
          <a:prstGeom prst="rect">
            <a:avLst/>
          </a:prstGeom>
        </p:spPr>
      </p:pic>
      <p:pic>
        <p:nvPicPr>
          <p:cNvPr id="13" name="Gráfico 12" descr="Cerebro con relleno sólido">
            <a:extLst>
              <a:ext uri="{FF2B5EF4-FFF2-40B4-BE49-F238E27FC236}">
                <a16:creationId xmlns:a16="http://schemas.microsoft.com/office/drawing/2014/main" id="{83EDAE06-759D-4EDD-81D6-5B9486D7A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9900" y="43170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Estresores 2022 - 2025</a:t>
            </a:r>
            <a:endParaRPr dirty="0"/>
          </a:p>
        </p:txBody>
      </p:sp>
      <p:graphicFrame>
        <p:nvGraphicFramePr>
          <p:cNvPr id="315" name="estresores_top5_2022"/>
          <p:cNvGraphicFramePr/>
          <p:nvPr>
            <p:extLst>
              <p:ext uri="{D42A27DB-BD31-4B8C-83A1-F6EECF244321}">
                <p14:modId xmlns:p14="http://schemas.microsoft.com/office/powerpoint/2010/main" val="1727685633"/>
              </p:ext>
            </p:extLst>
          </p:nvPr>
        </p:nvGraphicFramePr>
        <p:xfrm>
          <a:off x="2533127" y="1390650"/>
          <a:ext cx="9597481" cy="210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6" name="Google Shape;31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74" y="203202"/>
            <a:ext cx="916771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7;p32">
            <a:extLst>
              <a:ext uri="{FF2B5EF4-FFF2-40B4-BE49-F238E27FC236}">
                <a16:creationId xmlns:a16="http://schemas.microsoft.com/office/drawing/2014/main" id="{65A6203E-2A5D-4C3D-B26F-5319B49B28AB}"/>
              </a:ext>
            </a:extLst>
          </p:cNvPr>
          <p:cNvSpPr/>
          <p:nvPr/>
        </p:nvSpPr>
        <p:spPr>
          <a:xfrm>
            <a:off x="394097" y="1834804"/>
            <a:ext cx="2160000" cy="863601"/>
          </a:xfrm>
          <a:prstGeom prst="roundRect">
            <a:avLst>
              <a:gd name="adj" fmla="val 16667"/>
            </a:avLst>
          </a:prstGeom>
          <a:solidFill>
            <a:srgbClr val="00223A">
              <a:alpha val="74902"/>
            </a:srgbClr>
          </a:solidFill>
          <a:ln>
            <a:solidFill>
              <a:srgbClr val="00223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2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7" name="Google Shape;427;p32">
            <a:extLst>
              <a:ext uri="{FF2B5EF4-FFF2-40B4-BE49-F238E27FC236}">
                <a16:creationId xmlns:a16="http://schemas.microsoft.com/office/drawing/2014/main" id="{7AEECA03-7141-449B-8B7C-8C9A8AFFCBEF}"/>
              </a:ext>
            </a:extLst>
          </p:cNvPr>
          <p:cNvSpPr/>
          <p:nvPr/>
        </p:nvSpPr>
        <p:spPr>
          <a:xfrm>
            <a:off x="394097" y="4401138"/>
            <a:ext cx="2160000" cy="863601"/>
          </a:xfrm>
          <a:prstGeom prst="roundRect">
            <a:avLst>
              <a:gd name="adj" fmla="val 16667"/>
            </a:avLst>
          </a:prstGeom>
          <a:solidFill>
            <a:srgbClr val="00223A"/>
          </a:solidFill>
          <a:ln>
            <a:solidFill>
              <a:srgbClr val="00223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2025</a:t>
            </a:r>
            <a:endParaRPr sz="2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" name="estresores_top5_2025">
            <a:extLst>
              <a:ext uri="{FF2B5EF4-FFF2-40B4-BE49-F238E27FC236}">
                <a16:creationId xmlns:a16="http://schemas.microsoft.com/office/drawing/2014/main" id="{62EC4AD2-3B7D-90FC-D213-96859FBC3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110466"/>
              </p:ext>
            </p:extLst>
          </p:nvPr>
        </p:nvGraphicFramePr>
        <p:xfrm>
          <a:off x="2533126" y="3943133"/>
          <a:ext cx="9597481" cy="210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afrontamiento_estres"/>
          <p:cNvGraphicFramePr/>
          <p:nvPr>
            <p:extLst>
              <p:ext uri="{D42A27DB-BD31-4B8C-83A1-F6EECF244321}">
                <p14:modId xmlns:p14="http://schemas.microsoft.com/office/powerpoint/2010/main" val="2530827904"/>
              </p:ext>
            </p:extLst>
          </p:nvPr>
        </p:nvGraphicFramePr>
        <p:xfrm>
          <a:off x="1171575" y="1797227"/>
          <a:ext cx="6572248" cy="4015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2800"/>
              <a:buFont typeface="Calibri"/>
              <a:buNone/>
            </a:pPr>
            <a:r>
              <a:rPr lang="es-CL" sz="2800" dirty="0"/>
              <a:t>Estrategias de afrontamiento  </a:t>
            </a:r>
            <a:endParaRPr dirty="0"/>
          </a:p>
        </p:txBody>
      </p:sp>
      <p:sp>
        <p:nvSpPr>
          <p:cNvPr id="332" name="Google Shape;332;p23"/>
          <p:cNvSpPr txBox="1"/>
          <p:nvPr/>
        </p:nvSpPr>
        <p:spPr>
          <a:xfrm>
            <a:off x="866775" y="1150938"/>
            <a:ext cx="98488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Respecto a las situaciones que señalaste que representaban un problema para ti, y selecciona qué has hecho al respecto:</a:t>
            </a:r>
            <a:endParaRPr sz="18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8284260" y="4307321"/>
            <a:ext cx="4156881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rgbClr val="3A434C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Procrastinación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36" name="procrastinacion"/>
          <p:cNvGraphicFramePr/>
          <p:nvPr>
            <p:extLst>
              <p:ext uri="{D42A27DB-BD31-4B8C-83A1-F6EECF244321}">
                <p14:modId xmlns:p14="http://schemas.microsoft.com/office/powerpoint/2010/main" val="994849556"/>
              </p:ext>
            </p:extLst>
          </p:nvPr>
        </p:nvGraphicFramePr>
        <p:xfrm>
          <a:off x="7266589" y="5211223"/>
          <a:ext cx="5542497" cy="1444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37" name="Google Shape;33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91887" y="210455"/>
            <a:ext cx="579947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 dirty="0">
                <a:solidFill>
                  <a:srgbClr val="3F3F3F"/>
                </a:solidFill>
              </a:rPr>
              <a:t>Condición de salud crónica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193447" y="1711886"/>
            <a:ext cx="55480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¿Tienes actualmente alguna condición </a:t>
            </a:r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médica</a:t>
            </a: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de </a:t>
            </a:r>
            <a:r>
              <a:rPr lang="es-MX" sz="1600" b="1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larga duración</a:t>
            </a: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diagnosticada por un profesional de salud?</a:t>
            </a:r>
          </a:p>
          <a:p>
            <a:pPr algn="ctr"/>
            <a:endParaRPr lang="es-MX"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</a:endParaRPr>
          </a:p>
        </p:txBody>
      </p:sp>
      <p:graphicFrame>
        <p:nvGraphicFramePr>
          <p:cNvPr id="353" name="salud_cronica1"/>
          <p:cNvGraphicFramePr/>
          <p:nvPr>
            <p:extLst>
              <p:ext uri="{D42A27DB-BD31-4B8C-83A1-F6EECF244321}">
                <p14:modId xmlns:p14="http://schemas.microsoft.com/office/powerpoint/2010/main" val="3519222684"/>
              </p:ext>
            </p:extLst>
          </p:nvPr>
        </p:nvGraphicFramePr>
        <p:xfrm>
          <a:off x="0" y="2225080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4" name="Google Shape;354;p25"/>
          <p:cNvSpPr txBox="1"/>
          <p:nvPr/>
        </p:nvSpPr>
        <p:spPr>
          <a:xfrm>
            <a:off x="6053527" y="1711886"/>
            <a:ext cx="554808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¿Te encuentras actualmente en tratamiento médico o bajo control por esta(s) condición(es)?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5" name="salud_cronica2"/>
          <p:cNvGraphicFramePr/>
          <p:nvPr>
            <p:extLst>
              <p:ext uri="{D42A27DB-BD31-4B8C-83A1-F6EECF244321}">
                <p14:modId xmlns:p14="http://schemas.microsoft.com/office/powerpoint/2010/main" val="3529957238"/>
              </p:ext>
            </p:extLst>
          </p:nvPr>
        </p:nvGraphicFramePr>
        <p:xfrm>
          <a:off x="6053527" y="2305760"/>
          <a:ext cx="5843091" cy="3899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4627349" y="434458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2712356" y="5081137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476" y="190198"/>
            <a:ext cx="857143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ntidad_salfis1">
            <a:extLst>
              <a:ext uri="{FF2B5EF4-FFF2-40B4-BE49-F238E27FC236}">
                <a16:creationId xmlns:a16="http://schemas.microsoft.com/office/drawing/2014/main" id="{04A490B3-5449-7620-0CCB-915C57BEB288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pregunta incluye un total de 12551 respuestas.</a:t>
            </a:r>
          </a:p>
        </p:txBody>
      </p:sp>
    </p:spTree>
    <p:extLst>
      <p:ext uri="{BB962C8B-B14F-4D97-AF65-F5344CB8AC3E}">
        <p14:creationId xmlns:p14="http://schemas.microsoft.com/office/powerpoint/2010/main" val="3919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riegos de salud mental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endParaRPr lang="es-CL" sz="4000" b="1" cap="small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3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Sub eje tamizaje en salud mental</a:t>
            </a:r>
            <a:endParaRPr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1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rupo_verde"/>
          <p:cNvSpPr/>
          <p:nvPr/>
        </p:nvSpPr>
        <p:spPr>
          <a:xfrm>
            <a:off x="1000207" y="1534848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55B2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3%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910207" y="3381335"/>
            <a:ext cx="2340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promoción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(Sin malestar clínico)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09" name="Google Shape;409;p30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Salud mental</a:t>
            </a:r>
            <a:endParaRPr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D964248-D28D-3787-5950-E0B0AC662034}"/>
              </a:ext>
            </a:extLst>
          </p:cNvPr>
          <p:cNvCxnSpPr>
            <a:cxnSpLocks/>
          </p:cNvCxnSpPr>
          <p:nvPr/>
        </p:nvCxnSpPr>
        <p:spPr>
          <a:xfrm>
            <a:off x="4034018" y="902523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rupo_amarillo">
            <a:extLst>
              <a:ext uri="{FF2B5EF4-FFF2-40B4-BE49-F238E27FC236}">
                <a16:creationId xmlns:a16="http://schemas.microsoft.com/office/drawing/2014/main" id="{AB53DA2D-3C68-47E8-9690-479DEB943059}"/>
              </a:ext>
            </a:extLst>
          </p:cNvPr>
          <p:cNvSpPr/>
          <p:nvPr/>
        </p:nvSpPr>
        <p:spPr>
          <a:xfrm>
            <a:off x="4986175" y="1534848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F896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40%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0" name="Google Shape;403;p30">
            <a:extLst>
              <a:ext uri="{FF2B5EF4-FFF2-40B4-BE49-F238E27FC236}">
                <a16:creationId xmlns:a16="http://schemas.microsoft.com/office/drawing/2014/main" id="{3CADC61E-B837-4622-B1A8-A9CA0F188F3D}"/>
              </a:ext>
            </a:extLst>
          </p:cNvPr>
          <p:cNvSpPr txBox="1"/>
          <p:nvPr/>
        </p:nvSpPr>
        <p:spPr>
          <a:xfrm>
            <a:off x="4542365" y="3381335"/>
            <a:ext cx="304761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prevención indicada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(Malestar subumbral)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4" name="grupo_rojo">
            <a:extLst>
              <a:ext uri="{FF2B5EF4-FFF2-40B4-BE49-F238E27FC236}">
                <a16:creationId xmlns:a16="http://schemas.microsoft.com/office/drawing/2014/main" id="{A19FAF1E-0939-450A-BBB7-A13B0053E6E9}"/>
              </a:ext>
            </a:extLst>
          </p:cNvPr>
          <p:cNvSpPr/>
          <p:nvPr/>
        </p:nvSpPr>
        <p:spPr>
          <a:xfrm>
            <a:off x="8972143" y="1534848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57%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5" name="Google Shape;403;p30">
            <a:extLst>
              <a:ext uri="{FF2B5EF4-FFF2-40B4-BE49-F238E27FC236}">
                <a16:creationId xmlns:a16="http://schemas.microsoft.com/office/drawing/2014/main" id="{C1D92253-5D76-44AD-8A9F-32F07363DA4F}"/>
              </a:ext>
            </a:extLst>
          </p:cNvPr>
          <p:cNvSpPr txBox="1"/>
          <p:nvPr/>
        </p:nvSpPr>
        <p:spPr>
          <a:xfrm>
            <a:off x="8884851" y="3384440"/>
            <a:ext cx="2340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manejo clínico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(Malestar clínico)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C82B94-E2E9-4995-A9B7-10744F0F0732}"/>
              </a:ext>
            </a:extLst>
          </p:cNvPr>
          <p:cNvCxnSpPr>
            <a:cxnSpLocks/>
          </p:cNvCxnSpPr>
          <p:nvPr/>
        </p:nvCxnSpPr>
        <p:spPr>
          <a:xfrm>
            <a:off x="8157783" y="823121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73;p4">
            <a:extLst>
              <a:ext uri="{FF2B5EF4-FFF2-40B4-BE49-F238E27FC236}">
                <a16:creationId xmlns:a16="http://schemas.microsoft.com/office/drawing/2014/main" id="{77C2DFC7-3377-4B6C-9E33-41F089C0521F}"/>
              </a:ext>
            </a:extLst>
          </p:cNvPr>
          <p:cNvSpPr txBox="1"/>
          <p:nvPr/>
        </p:nvSpPr>
        <p:spPr>
          <a:xfrm>
            <a:off x="640207" y="4419077"/>
            <a:ext cx="2880000" cy="1600398"/>
          </a:xfrm>
          <a:prstGeom prst="rect">
            <a:avLst/>
          </a:prstGeom>
          <a:solidFill>
            <a:srgbClr val="55B29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rgbClr val="00233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Estudiantes con hábitos saludables que protegen su salud mental e incrementan su bienestar.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400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Google Shape;74;p4">
            <a:extLst>
              <a:ext uri="{FF2B5EF4-FFF2-40B4-BE49-F238E27FC236}">
                <a16:creationId xmlns:a16="http://schemas.microsoft.com/office/drawing/2014/main" id="{F2D37AC4-D137-4709-BDD7-709B29A578BF}"/>
              </a:ext>
            </a:extLst>
          </p:cNvPr>
          <p:cNvSpPr txBox="1"/>
          <p:nvPr/>
        </p:nvSpPr>
        <p:spPr>
          <a:xfrm>
            <a:off x="4656000" y="4419077"/>
            <a:ext cx="2880000" cy="1600398"/>
          </a:xfrm>
          <a:prstGeom prst="rect">
            <a:avLst/>
          </a:prstGeom>
          <a:solidFill>
            <a:srgbClr val="F8961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rgbClr val="00233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Estudiantes que están en riesgo de desarrollar enfermedades mentales, a quienes ofrecer herramientas y/o tratamiento temprano para evitar niveles mayores de malestar.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" name="Google Shape;75;p4">
            <a:extLst>
              <a:ext uri="{FF2B5EF4-FFF2-40B4-BE49-F238E27FC236}">
                <a16:creationId xmlns:a16="http://schemas.microsoft.com/office/drawing/2014/main" id="{67B75A04-E16B-4D29-B0AB-D56411377E48}"/>
              </a:ext>
            </a:extLst>
          </p:cNvPr>
          <p:cNvSpPr txBox="1"/>
          <p:nvPr/>
        </p:nvSpPr>
        <p:spPr>
          <a:xfrm>
            <a:off x="8612143" y="4419077"/>
            <a:ext cx="2880000" cy="1600398"/>
          </a:xfrm>
          <a:prstGeom prst="rect">
            <a:avLst/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bg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bg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chemeClr val="bg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Estudiantes con trastornos mentales consolidados, a quienes derivar a tratamientos específicos.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1400" dirty="0">
              <a:solidFill>
                <a:schemeClr val="bg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55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1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Factor carga de enfermedad</a:t>
            </a:r>
            <a:endParaRPr dirty="0"/>
          </a:p>
        </p:txBody>
      </p:sp>
      <p:sp>
        <p:nvSpPr>
          <p:cNvPr id="709" name="Google Shape;709;p61"/>
          <p:cNvSpPr txBox="1"/>
          <p:nvPr/>
        </p:nvSpPr>
        <p:spPr>
          <a:xfrm>
            <a:off x="1370550" y="5264728"/>
            <a:ext cx="29036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prevención indicada</a:t>
            </a:r>
          </a:p>
        </p:txBody>
      </p:sp>
      <p:sp>
        <p:nvSpPr>
          <p:cNvPr id="7" name="Google Shape;709;p61">
            <a:extLst>
              <a:ext uri="{FF2B5EF4-FFF2-40B4-BE49-F238E27FC236}">
                <a16:creationId xmlns:a16="http://schemas.microsoft.com/office/drawing/2014/main" id="{CFBB7022-5025-4774-9097-87E08A9ED1BC}"/>
              </a:ext>
            </a:extLst>
          </p:cNvPr>
          <p:cNvSpPr txBox="1"/>
          <p:nvPr/>
        </p:nvSpPr>
        <p:spPr>
          <a:xfrm>
            <a:off x="7144266" y="5264728"/>
            <a:ext cx="30774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manejo clínico</a:t>
            </a:r>
          </a:p>
        </p:txBody>
      </p:sp>
      <p:sp>
        <p:nvSpPr>
          <p:cNvPr id="8" name="Google Shape;427;p32">
            <a:extLst>
              <a:ext uri="{FF2B5EF4-FFF2-40B4-BE49-F238E27FC236}">
                <a16:creationId xmlns:a16="http://schemas.microsoft.com/office/drawing/2014/main" id="{278DEE9B-EF82-4385-BBD8-F835392E6A43}"/>
              </a:ext>
            </a:extLst>
          </p:cNvPr>
          <p:cNvSpPr/>
          <p:nvPr/>
        </p:nvSpPr>
        <p:spPr>
          <a:xfrm>
            <a:off x="1370550" y="1840429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F99F33">
              <a:alpha val="74902"/>
            </a:srgbClr>
          </a:solidFill>
          <a:ln>
            <a:solidFill>
              <a:srgbClr val="F8961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9" name="Google Shape;427;p32">
            <a:extLst>
              <a:ext uri="{FF2B5EF4-FFF2-40B4-BE49-F238E27FC236}">
                <a16:creationId xmlns:a16="http://schemas.microsoft.com/office/drawing/2014/main" id="{E4BBEDEC-DACD-4977-AEA8-4A383D6E5C04}"/>
              </a:ext>
            </a:extLst>
          </p:cNvPr>
          <p:cNvSpPr/>
          <p:nvPr/>
        </p:nvSpPr>
        <p:spPr>
          <a:xfrm>
            <a:off x="7144265" y="1840429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>
                <a:alpha val="74902"/>
              </a:srgb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2" name="factor_carga_enfermedad_amarillo">
            <a:extLst>
              <a:ext uri="{FF2B5EF4-FFF2-40B4-BE49-F238E27FC236}">
                <a16:creationId xmlns:a16="http://schemas.microsoft.com/office/drawing/2014/main" id="{7B5B5C0D-75DE-4F83-AEF3-2FEEC3539725}"/>
              </a:ext>
            </a:extLst>
          </p:cNvPr>
          <p:cNvSpPr/>
          <p:nvPr/>
        </p:nvSpPr>
        <p:spPr>
          <a:xfrm>
            <a:off x="2114204" y="2505790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F896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22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4" name="factor_carga_enfermedad_rojo">
            <a:extLst>
              <a:ext uri="{FF2B5EF4-FFF2-40B4-BE49-F238E27FC236}">
                <a16:creationId xmlns:a16="http://schemas.microsoft.com/office/drawing/2014/main" id="{62BF6CA2-8D08-4657-9F6A-94C1E608C434}"/>
              </a:ext>
            </a:extLst>
          </p:cNvPr>
          <p:cNvSpPr/>
          <p:nvPr/>
        </p:nvSpPr>
        <p:spPr>
          <a:xfrm>
            <a:off x="7848618" y="2505790"/>
            <a:ext cx="2373086" cy="1585231"/>
          </a:xfrm>
          <a:prstGeom prst="roundRect">
            <a:avLst>
              <a:gd name="adj" fmla="val 16667"/>
            </a:avLst>
          </a:prstGeom>
          <a:solidFill>
            <a:srgbClr val="E63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41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" name="factor_carga_enfermedad_amarillo_2022">
            <a:extLst>
              <a:ext uri="{FF2B5EF4-FFF2-40B4-BE49-F238E27FC236}">
                <a16:creationId xmlns:a16="http://schemas.microsoft.com/office/drawing/2014/main" id="{2C72AC1A-68C3-36FA-97E8-6DCA24396F2E}"/>
              </a:ext>
            </a:extLst>
          </p:cNvPr>
          <p:cNvSpPr txBox="1"/>
          <p:nvPr/>
        </p:nvSpPr>
        <p:spPr>
          <a:xfrm>
            <a:off x="1548882" y="1920034"/>
            <a:ext cx="699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16</a:t>
            </a:r>
          </a:p>
        </p:txBody>
      </p:sp>
      <p:sp>
        <p:nvSpPr>
          <p:cNvPr id="4" name="factor_carga_enfermedad_rojo_2022">
            <a:extLst>
              <a:ext uri="{FF2B5EF4-FFF2-40B4-BE49-F238E27FC236}">
                <a16:creationId xmlns:a16="http://schemas.microsoft.com/office/drawing/2014/main" id="{5B4F7694-51C4-91D6-1CEE-ED331D1E5867}"/>
              </a:ext>
            </a:extLst>
          </p:cNvPr>
          <p:cNvSpPr txBox="1"/>
          <p:nvPr/>
        </p:nvSpPr>
        <p:spPr>
          <a:xfrm>
            <a:off x="7305355" y="1920034"/>
            <a:ext cx="699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38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CL" dirty="0"/>
              <a:t>Patologías recurrentes grupo prevención indicada</a:t>
            </a:r>
            <a:endParaRPr dirty="0"/>
          </a:p>
        </p:txBody>
      </p:sp>
      <p:sp>
        <p:nvSpPr>
          <p:cNvPr id="9" name="grupo_amarillo2">
            <a:extLst>
              <a:ext uri="{FF2B5EF4-FFF2-40B4-BE49-F238E27FC236}">
                <a16:creationId xmlns:a16="http://schemas.microsoft.com/office/drawing/2014/main" id="{AB53DA2D-3C68-47E8-9690-479DEB943059}"/>
              </a:ext>
            </a:extLst>
          </p:cNvPr>
          <p:cNvSpPr/>
          <p:nvPr/>
        </p:nvSpPr>
        <p:spPr>
          <a:xfrm>
            <a:off x="924236" y="1968864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F896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40%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0" name="Google Shape;403;p30">
            <a:extLst>
              <a:ext uri="{FF2B5EF4-FFF2-40B4-BE49-F238E27FC236}">
                <a16:creationId xmlns:a16="http://schemas.microsoft.com/office/drawing/2014/main" id="{3CADC61E-B837-4622-B1A8-A9CA0F188F3D}"/>
              </a:ext>
            </a:extLst>
          </p:cNvPr>
          <p:cNvSpPr txBox="1"/>
          <p:nvPr/>
        </p:nvSpPr>
        <p:spPr>
          <a:xfrm>
            <a:off x="924236" y="3815351"/>
            <a:ext cx="21600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Grupo prevención indicada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(Malestar subumbral)</a:t>
            </a:r>
          </a:p>
        </p:txBody>
      </p:sp>
      <p:graphicFrame>
        <p:nvGraphicFramePr>
          <p:cNvPr id="6" name="porcentaje_grupo_amarillo_por_condicion">
            <a:extLst>
              <a:ext uri="{FF2B5EF4-FFF2-40B4-BE49-F238E27FC236}">
                <a16:creationId xmlns:a16="http://schemas.microsoft.com/office/drawing/2014/main" id="{175773B8-ED6B-42F3-9707-57AEF3B275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5469587"/>
              </p:ext>
            </p:extLst>
          </p:nvPr>
        </p:nvGraphicFramePr>
        <p:xfrm>
          <a:off x="5305097" y="1771330"/>
          <a:ext cx="4947590" cy="3596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61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Episodio depresión – Grupo manejo clínico</a:t>
            </a:r>
            <a:endParaRPr dirty="0"/>
          </a:p>
        </p:txBody>
      </p:sp>
      <p:sp>
        <p:nvSpPr>
          <p:cNvPr id="516" name="depresion_manejo_clinico_global"/>
          <p:cNvSpPr/>
          <p:nvPr/>
        </p:nvSpPr>
        <p:spPr>
          <a:xfrm>
            <a:off x="671559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41%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BBB57DB-71A5-D147-88A9-C6E8887B06FF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epresion_femenino">
            <a:extLst>
              <a:ext uri="{FF2B5EF4-FFF2-40B4-BE49-F238E27FC236}">
                <a16:creationId xmlns:a16="http://schemas.microsoft.com/office/drawing/2014/main" id="{C4376D5B-F88D-4949-8EC2-E9886A08F7F6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46% de las mujeres que participaron del estudio presentan síntomas clínicos de depresión.</a:t>
            </a:r>
          </a:p>
        </p:txBody>
      </p:sp>
      <p:graphicFrame>
        <p:nvGraphicFramePr>
          <p:cNvPr id="15" name="depresion_manejo_clinico">
            <a:extLst>
              <a:ext uri="{FF2B5EF4-FFF2-40B4-BE49-F238E27FC236}">
                <a16:creationId xmlns:a16="http://schemas.microsoft.com/office/drawing/2014/main" id="{3E291FAC-2870-66F8-18A0-85A22E7FB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293067"/>
              </p:ext>
            </p:extLst>
          </p:nvPr>
        </p:nvGraphicFramePr>
        <p:xfrm>
          <a:off x="3670149" y="1802244"/>
          <a:ext cx="8059387" cy="2188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517;p43"/>
          <p:cNvSpPr txBox="1"/>
          <p:nvPr/>
        </p:nvSpPr>
        <p:spPr>
          <a:xfrm>
            <a:off x="70571" y="4662679"/>
            <a:ext cx="276098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depresión.</a:t>
            </a:r>
          </a:p>
        </p:txBody>
      </p:sp>
      <p:sp>
        <p:nvSpPr>
          <p:cNvPr id="10" name="Google Shape;427;p32">
            <a:extLst>
              <a:ext uri="{FF2B5EF4-FFF2-40B4-BE49-F238E27FC236}">
                <a16:creationId xmlns:a16="http://schemas.microsoft.com/office/drawing/2014/main" id="{52FB3E6A-36DC-49F0-ADC1-9B11C595FF4C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(2022)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depresion_manejo_clinico_sede">
            <a:extLst>
              <a:ext uri="{FF2B5EF4-FFF2-40B4-BE49-F238E27FC236}">
                <a16:creationId xmlns:a16="http://schemas.microsoft.com/office/drawing/2014/main" id="{DE06A805-CA0B-0EFB-85BF-BA202146A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350158"/>
              </p:ext>
            </p:extLst>
          </p:nvPr>
        </p:nvGraphicFramePr>
        <p:xfrm>
          <a:off x="3788229" y="3931379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depresion_2022">
            <a:extLst>
              <a:ext uri="{FF2B5EF4-FFF2-40B4-BE49-F238E27FC236}">
                <a16:creationId xmlns:a16="http://schemas.microsoft.com/office/drawing/2014/main" id="{4FD20774-ADC7-AC60-30DC-313F86FD11D6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49%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22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Trastorno de ansiedad generalizada – Grupo manejo clínico</a:t>
            </a:r>
            <a:endParaRPr dirty="0"/>
          </a:p>
        </p:txBody>
      </p:sp>
      <p:sp>
        <p:nvSpPr>
          <p:cNvPr id="11" name="ansiedad_femenino">
            <a:extLst>
              <a:ext uri="{FF2B5EF4-FFF2-40B4-BE49-F238E27FC236}">
                <a16:creationId xmlns:a16="http://schemas.microsoft.com/office/drawing/2014/main" id="{403575CC-2FD9-0129-47F0-02351CE8710B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38% de las mujeres que participaron del estudio presentan síntomas clínicos de ansiedad generalizada.</a:t>
            </a:r>
          </a:p>
        </p:txBody>
      </p:sp>
      <p:graphicFrame>
        <p:nvGraphicFramePr>
          <p:cNvPr id="12" name="ansiedad_manejo_clinico">
            <a:extLst>
              <a:ext uri="{FF2B5EF4-FFF2-40B4-BE49-F238E27FC236}">
                <a16:creationId xmlns:a16="http://schemas.microsoft.com/office/drawing/2014/main" id="{B04CB13E-D1DF-4E02-B884-5DAB2CC89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386254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306887-2985-AD1C-9793-5C0B29A40D0A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nsiedad_manejo_clinico_global">
            <a:extLst>
              <a:ext uri="{FF2B5EF4-FFF2-40B4-BE49-F238E27FC236}">
                <a16:creationId xmlns:a16="http://schemas.microsoft.com/office/drawing/2014/main" id="{FAE4E925-CD5B-46FD-8FD8-E56C2E8E82E0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31%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6" name="Google Shape;517;p43">
            <a:extLst>
              <a:ext uri="{FF2B5EF4-FFF2-40B4-BE49-F238E27FC236}">
                <a16:creationId xmlns:a16="http://schemas.microsoft.com/office/drawing/2014/main" id="{2C60A221-C930-4D48-B68D-439E8C79D62E}"/>
              </a:ext>
            </a:extLst>
          </p:cNvPr>
          <p:cNvSpPr txBox="1"/>
          <p:nvPr/>
        </p:nvSpPr>
        <p:spPr>
          <a:xfrm>
            <a:off x="70571" y="4662679"/>
            <a:ext cx="275202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ansiedad generalizada.</a:t>
            </a:r>
          </a:p>
        </p:txBody>
      </p:sp>
      <p:sp>
        <p:nvSpPr>
          <p:cNvPr id="18" name="Google Shape;427;p32">
            <a:extLst>
              <a:ext uri="{FF2B5EF4-FFF2-40B4-BE49-F238E27FC236}">
                <a16:creationId xmlns:a16="http://schemas.microsoft.com/office/drawing/2014/main" id="{D99100AD-C0D2-4999-AA70-713EEB13DC75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(2022)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ansiedad_manejo_clinico_sede">
            <a:extLst>
              <a:ext uri="{FF2B5EF4-FFF2-40B4-BE49-F238E27FC236}">
                <a16:creationId xmlns:a16="http://schemas.microsoft.com/office/drawing/2014/main" id="{D80AAFB2-F153-D4D7-7243-320A9C262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7557"/>
              </p:ext>
            </p:extLst>
          </p:nvPr>
        </p:nvGraphicFramePr>
        <p:xfrm>
          <a:off x="3788229" y="3832261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ansiedad_2022">
            <a:extLst>
              <a:ext uri="{FF2B5EF4-FFF2-40B4-BE49-F238E27FC236}">
                <a16:creationId xmlns:a16="http://schemas.microsoft.com/office/drawing/2014/main" id="{C853C437-C7C0-F24D-C02D-4129C285258E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41%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582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Trastorno de la personalidad – Grupo manejo clínico</a:t>
            </a:r>
            <a:endParaRPr dirty="0"/>
          </a:p>
        </p:txBody>
      </p:sp>
      <p:sp>
        <p:nvSpPr>
          <p:cNvPr id="11" name="personalidad_femenino">
            <a:extLst>
              <a:ext uri="{FF2B5EF4-FFF2-40B4-BE49-F238E27FC236}">
                <a16:creationId xmlns:a16="http://schemas.microsoft.com/office/drawing/2014/main" id="{A4AA13EC-DF90-A411-4B29-48ED2E1E8DC1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6% de las mujeres que participaron del estudio presentan síntomas clínicos de trastorno de la personalidad.</a:t>
            </a:r>
          </a:p>
        </p:txBody>
      </p:sp>
      <p:graphicFrame>
        <p:nvGraphicFramePr>
          <p:cNvPr id="12" name="personalidad_manejo_clinico">
            <a:extLst>
              <a:ext uri="{FF2B5EF4-FFF2-40B4-BE49-F238E27FC236}">
                <a16:creationId xmlns:a16="http://schemas.microsoft.com/office/drawing/2014/main" id="{F7CD735D-2DF8-D68D-3553-D6EE70A3B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755231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1167CF5-7E7C-DB3C-EACE-4527276F9ACD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ersonalidad_manejo_clinico_global">
            <a:extLst>
              <a:ext uri="{FF2B5EF4-FFF2-40B4-BE49-F238E27FC236}">
                <a16:creationId xmlns:a16="http://schemas.microsoft.com/office/drawing/2014/main" id="{4A15B02A-EADD-4CFD-A16E-8F2F687FDCE6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5%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" name="Google Shape;517;p43">
            <a:extLst>
              <a:ext uri="{FF2B5EF4-FFF2-40B4-BE49-F238E27FC236}">
                <a16:creationId xmlns:a16="http://schemas.microsoft.com/office/drawing/2014/main" id="{AAF2B077-D465-4664-A199-9628C809AD07}"/>
              </a:ext>
            </a:extLst>
          </p:cNvPr>
          <p:cNvSpPr txBox="1"/>
          <p:nvPr/>
        </p:nvSpPr>
        <p:spPr>
          <a:xfrm>
            <a:off x="70571" y="4662679"/>
            <a:ext cx="275202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trastorno de la personalidad.</a:t>
            </a:r>
          </a:p>
        </p:txBody>
      </p:sp>
      <p:sp>
        <p:nvSpPr>
          <p:cNvPr id="14" name="Google Shape;427;p32">
            <a:extLst>
              <a:ext uri="{FF2B5EF4-FFF2-40B4-BE49-F238E27FC236}">
                <a16:creationId xmlns:a16="http://schemas.microsoft.com/office/drawing/2014/main" id="{030BA3F9-B700-4141-897C-07AF8F13467F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(2022)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personalidad_manejo_clinico_sede">
            <a:extLst>
              <a:ext uri="{FF2B5EF4-FFF2-40B4-BE49-F238E27FC236}">
                <a16:creationId xmlns:a16="http://schemas.microsoft.com/office/drawing/2014/main" id="{6241263E-26F4-7EF6-3560-4584B2882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9239647"/>
              </p:ext>
            </p:extLst>
          </p:nvPr>
        </p:nvGraphicFramePr>
        <p:xfrm>
          <a:off x="3788229" y="3861067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personalidad_2022">
            <a:extLst>
              <a:ext uri="{FF2B5EF4-FFF2-40B4-BE49-F238E27FC236}">
                <a16:creationId xmlns:a16="http://schemas.microsoft.com/office/drawing/2014/main" id="{ED01071E-8634-4830-DA5F-5985A6978DE9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81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Introducción al estudio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5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Uso problemático de marihuana – Grupo manejo clínico</a:t>
            </a:r>
            <a:endParaRPr dirty="0"/>
          </a:p>
        </p:txBody>
      </p:sp>
      <p:sp>
        <p:nvSpPr>
          <p:cNvPr id="11" name="marihuana_femenino">
            <a:extLst>
              <a:ext uri="{FF2B5EF4-FFF2-40B4-BE49-F238E27FC236}">
                <a16:creationId xmlns:a16="http://schemas.microsoft.com/office/drawing/2014/main" id="{D5EE1FC8-4C9F-9588-BEAA-C9DBDE333AA9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9% de las mujeres que participaron del estudio presentan síntomas clínicos de consumo problemático de marihuana.</a:t>
            </a:r>
          </a:p>
        </p:txBody>
      </p:sp>
      <p:graphicFrame>
        <p:nvGraphicFramePr>
          <p:cNvPr id="12" name="marihuana_manejo_clinico">
            <a:extLst>
              <a:ext uri="{FF2B5EF4-FFF2-40B4-BE49-F238E27FC236}">
                <a16:creationId xmlns:a16="http://schemas.microsoft.com/office/drawing/2014/main" id="{287C095F-BA3B-8676-D0FD-DF67FC9FB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534391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8445420-BD48-4385-0EB7-9F2240401967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ihuana_manejo_clinico_global">
            <a:extLst>
              <a:ext uri="{FF2B5EF4-FFF2-40B4-BE49-F238E27FC236}">
                <a16:creationId xmlns:a16="http://schemas.microsoft.com/office/drawing/2014/main" id="{6AAD2FCA-01A4-42F3-AD03-3CC5BA51A249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12%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" name="Google Shape;517;p43">
            <a:extLst>
              <a:ext uri="{FF2B5EF4-FFF2-40B4-BE49-F238E27FC236}">
                <a16:creationId xmlns:a16="http://schemas.microsoft.com/office/drawing/2014/main" id="{27419DD5-BAD0-4F44-86FB-0BACCAD1132E}"/>
              </a:ext>
            </a:extLst>
          </p:cNvPr>
          <p:cNvSpPr txBox="1"/>
          <p:nvPr/>
        </p:nvSpPr>
        <p:spPr>
          <a:xfrm>
            <a:off x="70571" y="4662679"/>
            <a:ext cx="275202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uso problemático de marihuana.</a:t>
            </a:r>
          </a:p>
        </p:txBody>
      </p:sp>
      <p:sp>
        <p:nvSpPr>
          <p:cNvPr id="15" name="Google Shape;427;p32">
            <a:extLst>
              <a:ext uri="{FF2B5EF4-FFF2-40B4-BE49-F238E27FC236}">
                <a16:creationId xmlns:a16="http://schemas.microsoft.com/office/drawing/2014/main" id="{47B7E482-5A25-4776-939A-DB4D1F21BAC1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29%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SENDA 2025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marihuana_manejo_clinico_sede">
            <a:extLst>
              <a:ext uri="{FF2B5EF4-FFF2-40B4-BE49-F238E27FC236}">
                <a16:creationId xmlns:a16="http://schemas.microsoft.com/office/drawing/2014/main" id="{F89F952C-3CC9-9940-0617-02635B18A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845806"/>
              </p:ext>
            </p:extLst>
          </p:nvPr>
        </p:nvGraphicFramePr>
        <p:xfrm>
          <a:off x="3788229" y="3832261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77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Uso problemático de marihuana – Grupo manejo clínico</a:t>
            </a:r>
            <a:endParaRPr dirty="0"/>
          </a:p>
        </p:txBody>
      </p:sp>
      <p:sp>
        <p:nvSpPr>
          <p:cNvPr id="16" name="cupit_marihuana_porcentaje">
            <a:extLst>
              <a:ext uri="{FF2B5EF4-FFF2-40B4-BE49-F238E27FC236}">
                <a16:creationId xmlns:a16="http://schemas.microsoft.com/office/drawing/2014/main" id="{6AAD2FCA-01A4-42F3-AD03-3CC5BA51A249}"/>
              </a:ext>
            </a:extLst>
          </p:cNvPr>
          <p:cNvSpPr/>
          <p:nvPr/>
        </p:nvSpPr>
        <p:spPr>
          <a:xfrm>
            <a:off x="5016000" y="2771368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9%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" name="Google Shape;517;p43">
            <a:extLst>
              <a:ext uri="{FF2B5EF4-FFF2-40B4-BE49-F238E27FC236}">
                <a16:creationId xmlns:a16="http://schemas.microsoft.com/office/drawing/2014/main" id="{27419DD5-BAD0-4F44-86FB-0BACCAD1132E}"/>
              </a:ext>
            </a:extLst>
          </p:cNvPr>
          <p:cNvSpPr txBox="1"/>
          <p:nvPr/>
        </p:nvSpPr>
        <p:spPr>
          <a:xfrm>
            <a:off x="4423974" y="4617855"/>
            <a:ext cx="275202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Porcentaje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uso problemático</a:t>
            </a:r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 la pregunta “</a:t>
            </a:r>
            <a:r>
              <a:rPr lang="es-MX" sz="1600" i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¿Cuántos días has consumido marihuana en los últimos 12 meses?”</a:t>
            </a:r>
          </a:p>
        </p:txBody>
      </p:sp>
      <p:sp>
        <p:nvSpPr>
          <p:cNvPr id="6" name="Google Shape;427;p32">
            <a:extLst>
              <a:ext uri="{FF2B5EF4-FFF2-40B4-BE49-F238E27FC236}">
                <a16:creationId xmlns:a16="http://schemas.microsoft.com/office/drawing/2014/main" id="{9E2487C7-8E98-46E2-AFBB-59DE13BF8AD2}"/>
              </a:ext>
            </a:extLst>
          </p:cNvPr>
          <p:cNvSpPr/>
          <p:nvPr/>
        </p:nvSpPr>
        <p:spPr>
          <a:xfrm>
            <a:off x="4423974" y="1973742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(2022)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marihuana_2022">
            <a:extLst>
              <a:ext uri="{FF2B5EF4-FFF2-40B4-BE49-F238E27FC236}">
                <a16:creationId xmlns:a16="http://schemas.microsoft.com/office/drawing/2014/main" id="{B8422F38-FB3D-3105-55CC-38B7279A1576}"/>
              </a:ext>
            </a:extLst>
          </p:cNvPr>
          <p:cNvSpPr txBox="1"/>
          <p:nvPr/>
        </p:nvSpPr>
        <p:spPr>
          <a:xfrm>
            <a:off x="4547741" y="2064778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10%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5908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Uso problemático de alcohol – Grupo manejo clínico</a:t>
            </a:r>
            <a:endParaRPr dirty="0"/>
          </a:p>
        </p:txBody>
      </p:sp>
      <p:graphicFrame>
        <p:nvGraphicFramePr>
          <p:cNvPr id="12" name="alcohol_manejo_clinico">
            <a:extLst>
              <a:ext uri="{FF2B5EF4-FFF2-40B4-BE49-F238E27FC236}">
                <a16:creationId xmlns:a16="http://schemas.microsoft.com/office/drawing/2014/main" id="{D796B308-03C5-AE1C-2D66-6C45FE9F8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092776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D2BC845-CDD7-EA3A-4D1D-DB1A113B34E2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lcohol_femenino">
            <a:extLst>
              <a:ext uri="{FF2B5EF4-FFF2-40B4-BE49-F238E27FC236}">
                <a16:creationId xmlns:a16="http://schemas.microsoft.com/office/drawing/2014/main" id="{F293E2A6-C6F6-E567-0F79-1BC23E493A50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3% de las mujeres que participaron del estudio presentan síntomas clínicos de consumo problemático de alcohol.</a:t>
            </a:r>
          </a:p>
        </p:txBody>
      </p:sp>
      <p:sp>
        <p:nvSpPr>
          <p:cNvPr id="11" name="alcohol_manejo_clinico_global">
            <a:extLst>
              <a:ext uri="{FF2B5EF4-FFF2-40B4-BE49-F238E27FC236}">
                <a16:creationId xmlns:a16="http://schemas.microsoft.com/office/drawing/2014/main" id="{8468DAE6-FCF5-483D-96C6-E50F9934653F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6" name="Google Shape;517;p43">
            <a:extLst>
              <a:ext uri="{FF2B5EF4-FFF2-40B4-BE49-F238E27FC236}">
                <a16:creationId xmlns:a16="http://schemas.microsoft.com/office/drawing/2014/main" id="{5E47208B-1A02-43B7-917E-B6EE6D7C6A64}"/>
              </a:ext>
            </a:extLst>
          </p:cNvPr>
          <p:cNvSpPr txBox="1"/>
          <p:nvPr/>
        </p:nvSpPr>
        <p:spPr>
          <a:xfrm>
            <a:off x="70571" y="4662679"/>
            <a:ext cx="275202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 sintomatología clínica de 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consumo problemático de alcohol.</a:t>
            </a:r>
          </a:p>
        </p:txBody>
      </p:sp>
      <p:sp>
        <p:nvSpPr>
          <p:cNvPr id="18" name="Google Shape;427;p32">
            <a:extLst>
              <a:ext uri="{FF2B5EF4-FFF2-40B4-BE49-F238E27FC236}">
                <a16:creationId xmlns:a16="http://schemas.microsoft.com/office/drawing/2014/main" id="{89F61867-C384-48B7-A889-7BD5A17C9828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" name="alcohol_manejo_clinico_sede">
            <a:extLst>
              <a:ext uri="{FF2B5EF4-FFF2-40B4-BE49-F238E27FC236}">
                <a16:creationId xmlns:a16="http://schemas.microsoft.com/office/drawing/2014/main" id="{B01047FB-43DE-E2BF-31F1-DD4BF2B4F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775773"/>
              </p:ext>
            </p:extLst>
          </p:nvPr>
        </p:nvGraphicFramePr>
        <p:xfrm>
          <a:off x="3788229" y="3832261"/>
          <a:ext cx="8403771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alcohol_2022">
            <a:extLst>
              <a:ext uri="{FF2B5EF4-FFF2-40B4-BE49-F238E27FC236}">
                <a16:creationId xmlns:a16="http://schemas.microsoft.com/office/drawing/2014/main" id="{06C6C2F5-69FA-9E6B-51AB-7059E0302640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2%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5881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Ideación suicida – Grupo manejo clínico</a:t>
            </a:r>
            <a:endParaRPr dirty="0"/>
          </a:p>
        </p:txBody>
      </p:sp>
      <p:graphicFrame>
        <p:nvGraphicFramePr>
          <p:cNvPr id="10" name="suicidio_manejo_clinico_sede">
            <a:extLst>
              <a:ext uri="{FF2B5EF4-FFF2-40B4-BE49-F238E27FC236}">
                <a16:creationId xmlns:a16="http://schemas.microsoft.com/office/drawing/2014/main" id="{CD8FBB64-7F94-B9A3-C3E7-546AA8E5F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2817837"/>
              </p:ext>
            </p:extLst>
          </p:nvPr>
        </p:nvGraphicFramePr>
        <p:xfrm>
          <a:off x="3550761" y="4099389"/>
          <a:ext cx="8298165" cy="2708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uicidio_femenino">
            <a:extLst>
              <a:ext uri="{FF2B5EF4-FFF2-40B4-BE49-F238E27FC236}">
                <a16:creationId xmlns:a16="http://schemas.microsoft.com/office/drawing/2014/main" id="{5DB4E260-3D29-A0B2-8D2D-BD2DFABCFABC}"/>
              </a:ext>
            </a:extLst>
          </p:cNvPr>
          <p:cNvSpPr txBox="1"/>
          <p:nvPr/>
        </p:nvSpPr>
        <p:spPr>
          <a:xfrm>
            <a:off x="3550761" y="1313105"/>
            <a:ext cx="84671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0">
                <a:solidFill>
                  <a:srgbClr val="525252"/>
                </a:solidFill>
                <a:latin typeface="Calibri Light"/>
              </a:rPr>
              <a:t>Los datos presentados por sexo, jornada, tipo de alumno y sede, corresponden al porcentaje de prevalencia para cada categoría. Por ejemplo, el 36% de las mujeres que participaron del estudio presentan sospecha de  ideación suicida.</a:t>
            </a:r>
          </a:p>
        </p:txBody>
      </p:sp>
      <p:graphicFrame>
        <p:nvGraphicFramePr>
          <p:cNvPr id="13" name="suicidio_manejo_clinico">
            <a:extLst>
              <a:ext uri="{FF2B5EF4-FFF2-40B4-BE49-F238E27FC236}">
                <a16:creationId xmlns:a16="http://schemas.microsoft.com/office/drawing/2014/main" id="{81869CB5-73A7-DF84-909A-1813CC7BEA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8207190"/>
              </p:ext>
            </p:extLst>
          </p:nvPr>
        </p:nvGraphicFramePr>
        <p:xfrm>
          <a:off x="3686635" y="2040224"/>
          <a:ext cx="8059387" cy="1792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27B810F-C4EB-D7EA-5F30-CBDBF088C9C1}"/>
              </a:ext>
            </a:extLst>
          </p:cNvPr>
          <p:cNvCxnSpPr>
            <a:cxnSpLocks/>
          </p:cNvCxnSpPr>
          <p:nvPr/>
        </p:nvCxnSpPr>
        <p:spPr>
          <a:xfrm>
            <a:off x="3164441" y="1123730"/>
            <a:ext cx="0" cy="5734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deacion_suicida_manejo_clinico_global">
            <a:extLst>
              <a:ext uri="{FF2B5EF4-FFF2-40B4-BE49-F238E27FC236}">
                <a16:creationId xmlns:a16="http://schemas.microsoft.com/office/drawing/2014/main" id="{12AB57C7-F7DA-4221-BADE-83670CEE61B7}"/>
              </a:ext>
            </a:extLst>
          </p:cNvPr>
          <p:cNvSpPr/>
          <p:nvPr/>
        </p:nvSpPr>
        <p:spPr>
          <a:xfrm>
            <a:off x="662597" y="2816192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E53C3E"/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43%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5" name="Google Shape;517;p43">
            <a:extLst>
              <a:ext uri="{FF2B5EF4-FFF2-40B4-BE49-F238E27FC236}">
                <a16:creationId xmlns:a16="http://schemas.microsoft.com/office/drawing/2014/main" id="{343DADBB-CAEF-4CEC-9C41-586E2F79E8E1}"/>
              </a:ext>
            </a:extLst>
          </p:cNvPr>
          <p:cNvSpPr txBox="1"/>
          <p:nvPr/>
        </p:nvSpPr>
        <p:spPr>
          <a:xfrm>
            <a:off x="70571" y="4662679"/>
            <a:ext cx="27520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s-MX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estudiantes que participaron en el estudio, presentan</a:t>
            </a:r>
            <a:r>
              <a:rPr lang="es-MX" sz="1600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ideación suicida.</a:t>
            </a:r>
          </a:p>
        </p:txBody>
      </p:sp>
      <p:sp>
        <p:nvSpPr>
          <p:cNvPr id="18" name="Google Shape;427;p32">
            <a:extLst>
              <a:ext uri="{FF2B5EF4-FFF2-40B4-BE49-F238E27FC236}">
                <a16:creationId xmlns:a16="http://schemas.microsoft.com/office/drawing/2014/main" id="{CE4D427B-C854-412F-847E-7DC359AAE967}"/>
              </a:ext>
            </a:extLst>
          </p:cNvPr>
          <p:cNvSpPr/>
          <p:nvPr/>
        </p:nvSpPr>
        <p:spPr>
          <a:xfrm>
            <a:off x="70571" y="201856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E53C3E">
              <a:alpha val="74902"/>
            </a:srgbClr>
          </a:solidFill>
          <a:ln>
            <a:solidFill>
              <a:srgbClr val="E53C3E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suicidio_2022">
            <a:extLst>
              <a:ext uri="{FF2B5EF4-FFF2-40B4-BE49-F238E27FC236}">
                <a16:creationId xmlns:a16="http://schemas.microsoft.com/office/drawing/2014/main" id="{39128688-D021-4407-26D5-AF29CA2BEA59}"/>
              </a:ext>
            </a:extLst>
          </p:cNvPr>
          <p:cNvSpPr txBox="1"/>
          <p:nvPr/>
        </p:nvSpPr>
        <p:spPr>
          <a:xfrm>
            <a:off x="194338" y="2142589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47%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Ideación suicida – Grupo manejo clínico</a:t>
            </a:r>
            <a:endParaRPr dirty="0"/>
          </a:p>
        </p:txBody>
      </p:sp>
      <p:sp>
        <p:nvSpPr>
          <p:cNvPr id="3" name="Google Shape;352;p25">
            <a:extLst>
              <a:ext uri="{FF2B5EF4-FFF2-40B4-BE49-F238E27FC236}">
                <a16:creationId xmlns:a16="http://schemas.microsoft.com/office/drawing/2014/main" id="{326B51B7-1C22-48BA-9610-950AB69B0192}"/>
              </a:ext>
            </a:extLst>
          </p:cNvPr>
          <p:cNvSpPr txBox="1"/>
          <p:nvPr/>
        </p:nvSpPr>
        <p:spPr>
          <a:xfrm>
            <a:off x="203473" y="1701860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¿Se te han ocurrido pensamientos de que sería mejor estar muerto/a o de hacerte daño de alguna manera?</a:t>
            </a:r>
            <a:endParaRPr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4" name="ideacion_suicida_1_pie_chart">
            <a:extLst>
              <a:ext uri="{FF2B5EF4-FFF2-40B4-BE49-F238E27FC236}">
                <a16:creationId xmlns:a16="http://schemas.microsoft.com/office/drawing/2014/main" id="{7E792B05-8C97-42DA-A3B2-18772792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488034"/>
              </p:ext>
            </p:extLst>
          </p:nvPr>
        </p:nvGraphicFramePr>
        <p:xfrm>
          <a:off x="0" y="2225080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354;p25">
            <a:extLst>
              <a:ext uri="{FF2B5EF4-FFF2-40B4-BE49-F238E27FC236}">
                <a16:creationId xmlns:a16="http://schemas.microsoft.com/office/drawing/2014/main" id="{0A5FACBF-8CFB-4AFD-868E-DD4F809A0D5D}"/>
              </a:ext>
            </a:extLst>
          </p:cNvPr>
          <p:cNvSpPr txBox="1"/>
          <p:nvPr/>
        </p:nvSpPr>
        <p:spPr>
          <a:xfrm>
            <a:off x="6022685" y="2715408"/>
            <a:ext cx="55480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deseado estar muerto/a o poder dormir y no despertar? (i1)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6" name="ideacion_suicida_2_pie_chart">
            <a:extLst>
              <a:ext uri="{FF2B5EF4-FFF2-40B4-BE49-F238E27FC236}">
                <a16:creationId xmlns:a16="http://schemas.microsoft.com/office/drawing/2014/main" id="{4B9F7D73-BE70-43F4-A9F7-4B70B1ED4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241571"/>
              </p:ext>
            </p:extLst>
          </p:nvPr>
        </p:nvGraphicFramePr>
        <p:xfrm>
          <a:off x="6053528" y="3140317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Google Shape;356;p25">
            <a:extLst>
              <a:ext uri="{FF2B5EF4-FFF2-40B4-BE49-F238E27FC236}">
                <a16:creationId xmlns:a16="http://schemas.microsoft.com/office/drawing/2014/main" id="{32929CF0-35EC-4BA8-9267-A7C6D83372E9}"/>
              </a:ext>
            </a:extLst>
          </p:cNvPr>
          <p:cNvSpPr/>
          <p:nvPr/>
        </p:nvSpPr>
        <p:spPr>
          <a:xfrm>
            <a:off x="4627349" y="434458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57;p25">
            <a:extLst>
              <a:ext uri="{FF2B5EF4-FFF2-40B4-BE49-F238E27FC236}">
                <a16:creationId xmlns:a16="http://schemas.microsoft.com/office/drawing/2014/main" id="{E2A3606E-CAF5-4A94-A4A4-6C19F21D87D0}"/>
              </a:ext>
            </a:extLst>
          </p:cNvPr>
          <p:cNvSpPr txBox="1"/>
          <p:nvPr/>
        </p:nvSpPr>
        <p:spPr>
          <a:xfrm>
            <a:off x="2712356" y="5081137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9" name="Google Shape;352;p25">
            <a:extLst>
              <a:ext uri="{FF2B5EF4-FFF2-40B4-BE49-F238E27FC236}">
                <a16:creationId xmlns:a16="http://schemas.microsoft.com/office/drawing/2014/main" id="{866AC697-A7E5-4C46-9845-DCD8666FDE72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Nota: a quienes se les despliega instrumento de profundización, contestan obligatoriamente i1, i2 e i6.</a:t>
            </a:r>
          </a:p>
        </p:txBody>
      </p:sp>
    </p:spTree>
    <p:extLst>
      <p:ext uri="{BB962C8B-B14F-4D97-AF65-F5344CB8AC3E}">
        <p14:creationId xmlns:p14="http://schemas.microsoft.com/office/powerpoint/2010/main" val="6162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Ideación suicida – Grupo manejo clínico</a:t>
            </a:r>
            <a:endParaRPr dirty="0"/>
          </a:p>
        </p:txBody>
      </p:sp>
      <p:sp>
        <p:nvSpPr>
          <p:cNvPr id="3" name="Google Shape;352;p25">
            <a:extLst>
              <a:ext uri="{FF2B5EF4-FFF2-40B4-BE49-F238E27FC236}">
                <a16:creationId xmlns:a16="http://schemas.microsoft.com/office/drawing/2014/main" id="{326B51B7-1C22-48BA-9610-950AB69B0192}"/>
              </a:ext>
            </a:extLst>
          </p:cNvPr>
          <p:cNvSpPr txBox="1"/>
          <p:nvPr/>
        </p:nvSpPr>
        <p:spPr>
          <a:xfrm>
            <a:off x="-182011" y="1361403"/>
            <a:ext cx="43864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tenido realmente la idea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 suicidarte? (i2)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4" name="ideacion_suicida_3_pie_chart">
            <a:extLst>
              <a:ext uri="{FF2B5EF4-FFF2-40B4-BE49-F238E27FC236}">
                <a16:creationId xmlns:a16="http://schemas.microsoft.com/office/drawing/2014/main" id="{7E792B05-8C97-42DA-A3B2-18772792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379809"/>
              </p:ext>
            </p:extLst>
          </p:nvPr>
        </p:nvGraphicFramePr>
        <p:xfrm>
          <a:off x="-1039907" y="1872529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356;p25">
            <a:extLst>
              <a:ext uri="{FF2B5EF4-FFF2-40B4-BE49-F238E27FC236}">
                <a16:creationId xmlns:a16="http://schemas.microsoft.com/office/drawing/2014/main" id="{32929CF0-35EC-4BA8-9267-A7C6D83372E9}"/>
              </a:ext>
            </a:extLst>
          </p:cNvPr>
          <p:cNvSpPr/>
          <p:nvPr/>
        </p:nvSpPr>
        <p:spPr>
          <a:xfrm>
            <a:off x="3474409" y="281762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57;p25">
            <a:extLst>
              <a:ext uri="{FF2B5EF4-FFF2-40B4-BE49-F238E27FC236}">
                <a16:creationId xmlns:a16="http://schemas.microsoft.com/office/drawing/2014/main" id="{E2A3606E-CAF5-4A94-A4A4-6C19F21D87D0}"/>
              </a:ext>
            </a:extLst>
          </p:cNvPr>
          <p:cNvSpPr txBox="1"/>
          <p:nvPr/>
        </p:nvSpPr>
        <p:spPr>
          <a:xfrm>
            <a:off x="2886277" y="3573526"/>
            <a:ext cx="31595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9" name="ideacion_suicida_4_bar_chart">
            <a:extLst>
              <a:ext uri="{FF2B5EF4-FFF2-40B4-BE49-F238E27FC236}">
                <a16:creationId xmlns:a16="http://schemas.microsoft.com/office/drawing/2014/main" id="{026100B7-BCF2-4798-8F7B-0F35B259D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995202"/>
              </p:ext>
            </p:extLst>
          </p:nvPr>
        </p:nvGraphicFramePr>
        <p:xfrm>
          <a:off x="6346822" y="1333717"/>
          <a:ext cx="5548086" cy="3222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Google Shape;352;p25">
            <a:extLst>
              <a:ext uri="{FF2B5EF4-FFF2-40B4-BE49-F238E27FC236}">
                <a16:creationId xmlns:a16="http://schemas.microsoft.com/office/drawing/2014/main" id="{9E05397D-284D-4B8B-984E-159DDDDA70F9}"/>
              </a:ext>
            </a:extLst>
          </p:cNvPr>
          <p:cNvSpPr txBox="1"/>
          <p:nvPr/>
        </p:nvSpPr>
        <p:spPr>
          <a:xfrm>
            <a:off x="3474409" y="5508691"/>
            <a:ext cx="554808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¿Alguna vez has hecho algo, comenzado a hacer algo o te has preparado para hacer algo para terminar tu vida? (i6)</a:t>
            </a:r>
            <a:endParaRPr lang="es-MX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11" name="ideacion_suicida_5_pie_chart">
            <a:extLst>
              <a:ext uri="{FF2B5EF4-FFF2-40B4-BE49-F238E27FC236}">
                <a16:creationId xmlns:a16="http://schemas.microsoft.com/office/drawing/2014/main" id="{A0DFB884-61B2-4090-806B-51B9E01CE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976324"/>
              </p:ext>
            </p:extLst>
          </p:nvPr>
        </p:nvGraphicFramePr>
        <p:xfrm>
          <a:off x="7920846" y="4753194"/>
          <a:ext cx="3643625" cy="2104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Google Shape;352;p25">
            <a:extLst>
              <a:ext uri="{FF2B5EF4-FFF2-40B4-BE49-F238E27FC236}">
                <a16:creationId xmlns:a16="http://schemas.microsoft.com/office/drawing/2014/main" id="{C0EADD7D-E426-4F32-956A-5B89C71EE333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Nota: a quienes se les despliega instrumento de profundización, contestan obligatoriamente i1, i2 e i6.</a:t>
            </a:r>
          </a:p>
        </p:txBody>
      </p:sp>
    </p:spTree>
    <p:extLst>
      <p:ext uri="{BB962C8B-B14F-4D97-AF65-F5344CB8AC3E}">
        <p14:creationId xmlns:p14="http://schemas.microsoft.com/office/powerpoint/2010/main" val="24521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riegos de salud mental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endParaRPr lang="es-CL" sz="4000" b="1" cap="small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3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Sub eje búsqueda de ayuda</a:t>
            </a:r>
            <a:endParaRPr sz="3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Percepción de necesidad y acceso a tratamiento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203473" y="1701860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 los últimos dos meses, ¿has necesitado algún tipo de apoyo o tratamiento en salud mental?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3" name="nectto_pie_chart"/>
          <p:cNvGraphicFramePr/>
          <p:nvPr>
            <p:extLst>
              <p:ext uri="{D42A27DB-BD31-4B8C-83A1-F6EECF244321}">
                <p14:modId xmlns:p14="http://schemas.microsoft.com/office/powerpoint/2010/main" val="3522761521"/>
              </p:ext>
            </p:extLst>
          </p:nvPr>
        </p:nvGraphicFramePr>
        <p:xfrm>
          <a:off x="0" y="2225080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4" name="Google Shape;354;p25"/>
          <p:cNvSpPr txBox="1"/>
          <p:nvPr/>
        </p:nvSpPr>
        <p:spPr>
          <a:xfrm>
            <a:off x="6022685" y="2715408"/>
            <a:ext cx="55480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</a:t>
            </a: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Pudiste acceder al tratamiento que necesitabas</a:t>
            </a:r>
            <a:r>
              <a:rPr lang="es-CL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? 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5" name="acctto_pie_chart"/>
          <p:cNvGraphicFramePr/>
          <p:nvPr>
            <p:extLst>
              <p:ext uri="{D42A27DB-BD31-4B8C-83A1-F6EECF244321}">
                <p14:modId xmlns:p14="http://schemas.microsoft.com/office/powerpoint/2010/main" val="1905505387"/>
              </p:ext>
            </p:extLst>
          </p:nvPr>
        </p:nvGraphicFramePr>
        <p:xfrm>
          <a:off x="6053528" y="3140317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4627349" y="434458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2712356" y="5081137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476" y="190198"/>
            <a:ext cx="857143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Percepción de necesidad y acceso a tratamiento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203473" y="1701860"/>
            <a:ext cx="55480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¿Dónde accediste al tratamiento? 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3" name="lugtto_pie_chart"/>
          <p:cNvGraphicFramePr/>
          <p:nvPr>
            <p:extLst>
              <p:ext uri="{D42A27DB-BD31-4B8C-83A1-F6EECF244321}">
                <p14:modId xmlns:p14="http://schemas.microsoft.com/office/powerpoint/2010/main" val="53984066"/>
              </p:ext>
            </p:extLst>
          </p:nvPr>
        </p:nvGraphicFramePr>
        <p:xfrm>
          <a:off x="0" y="2225080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4" name="Google Shape;354;p25"/>
          <p:cNvSpPr txBox="1"/>
          <p:nvPr/>
        </p:nvSpPr>
        <p:spPr>
          <a:xfrm>
            <a:off x="6022685" y="2715408"/>
            <a:ext cx="554808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¿Qué tipo de tratamiento obtuviste?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355" name="tiptto_pie_chart"/>
          <p:cNvGraphicFramePr/>
          <p:nvPr>
            <p:extLst>
              <p:ext uri="{D42A27DB-BD31-4B8C-83A1-F6EECF244321}">
                <p14:modId xmlns:p14="http://schemas.microsoft.com/office/powerpoint/2010/main" val="2922636718"/>
              </p:ext>
            </p:extLst>
          </p:nvPr>
        </p:nvGraphicFramePr>
        <p:xfrm>
          <a:off x="6053528" y="3140317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476" y="190198"/>
            <a:ext cx="857143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41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Percepción de barreras de acceso a tratamiento</a:t>
            </a:r>
            <a:endParaRPr sz="3200">
              <a:solidFill>
                <a:srgbClr val="0070C0"/>
              </a:solidFill>
            </a:endParaRPr>
          </a:p>
        </p:txBody>
      </p:sp>
      <p:graphicFrame>
        <p:nvGraphicFramePr>
          <p:cNvPr id="373" name="barreras_acceso_tratamiento"/>
          <p:cNvGraphicFramePr/>
          <p:nvPr>
            <p:extLst>
              <p:ext uri="{D42A27DB-BD31-4B8C-83A1-F6EECF244321}">
                <p14:modId xmlns:p14="http://schemas.microsoft.com/office/powerpoint/2010/main" val="2357693527"/>
              </p:ext>
            </p:extLst>
          </p:nvPr>
        </p:nvGraphicFramePr>
        <p:xfrm>
          <a:off x="491319" y="1338944"/>
          <a:ext cx="11225724" cy="4457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4" name="Google Shape;374;p26"/>
          <p:cNvSpPr txBox="1"/>
          <p:nvPr/>
        </p:nvSpPr>
        <p:spPr>
          <a:xfrm>
            <a:off x="2058452" y="6504523"/>
            <a:ext cx="850502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*Entre aquellos que mencionaron no haber tenido acceso a algún apoyo o tratamiento de salud mental.</a:t>
            </a:r>
            <a:endParaRPr dirty="0"/>
          </a:p>
        </p:txBody>
      </p:sp>
      <p:pic>
        <p:nvPicPr>
          <p:cNvPr id="375" name="Google Shape;37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476" y="190198"/>
            <a:ext cx="857143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733269E-93A7-E828-46C8-5215B9D79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334" y="5864487"/>
            <a:ext cx="3371850" cy="36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491319" y="156285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s-CL" dirty="0">
                <a:solidFill>
                  <a:srgbClr val="3F3F3F"/>
                </a:solidFill>
              </a:rPr>
              <a:t>Propósito</a:t>
            </a:r>
            <a:endParaRPr dirty="0">
              <a:solidFill>
                <a:srgbClr val="E30613"/>
              </a:solidFill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491319" y="1358019"/>
            <a:ext cx="11233956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✔"/>
            </a:pP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El </a:t>
            </a:r>
            <a:r>
              <a:rPr lang="es-CL" sz="1600" b="1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propósito de este estudio </a:t>
            </a: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fue conocer la opinión de alumnas y alumnos pertenecientes a Duoc UC, en dimensiones relativas a su bienestar emocional y salud mental, de modo de diseñar una estrategia articulada para </a:t>
            </a:r>
            <a:r>
              <a:rPr lang="es-CL" sz="1600" b="1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reforzar, ampliar y focalizar </a:t>
            </a: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los apoyos que Duoc UC entrega a sus estudiantes.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marR="0" lvl="0" indent="-107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endParaRPr sz="1000" dirty="0">
              <a:solidFill>
                <a:srgbClr val="3F3F3F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3F3F3F"/>
              </a:buClr>
              <a:buSzPts val="1600"/>
              <a:buFont typeface="Noto Sans Symbols"/>
              <a:buChar char="✔"/>
            </a:pPr>
            <a:r>
              <a:rPr lang="es-ES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 el fin de que los resultados del estudio puedan ser utilizados para informar una arquitectura básica de intervención, los </a:t>
            </a:r>
            <a:r>
              <a:rPr lang="es-ES" sz="1600" b="1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hallazgos se presentarán…</a:t>
            </a:r>
            <a:endParaRPr 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275DAC-21B3-40F5-9C39-9C87B7DBBE12}"/>
              </a:ext>
            </a:extLst>
          </p:cNvPr>
          <p:cNvSpPr txBox="1"/>
          <p:nvPr/>
        </p:nvSpPr>
        <p:spPr>
          <a:xfrm>
            <a:off x="9278471" y="365125"/>
            <a:ext cx="153296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Texto por redactar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bienestar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Nivel de bienestar</a:t>
            </a:r>
            <a:endParaRPr dirty="0"/>
          </a:p>
        </p:txBody>
      </p:sp>
      <p:graphicFrame>
        <p:nvGraphicFramePr>
          <p:cNvPr id="416" name="nivel_bienestar_sede"/>
          <p:cNvGraphicFramePr/>
          <p:nvPr>
            <p:extLst>
              <p:ext uri="{D42A27DB-BD31-4B8C-83A1-F6EECF244321}">
                <p14:modId xmlns:p14="http://schemas.microsoft.com/office/powerpoint/2010/main" val="22320101"/>
              </p:ext>
            </p:extLst>
          </p:nvPr>
        </p:nvGraphicFramePr>
        <p:xfrm>
          <a:off x="3537857" y="3663937"/>
          <a:ext cx="8298165" cy="2926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9" name="nivel_bienestar"/>
          <p:cNvGraphicFramePr/>
          <p:nvPr>
            <p:extLst>
              <p:ext uri="{D42A27DB-BD31-4B8C-83A1-F6EECF244321}">
                <p14:modId xmlns:p14="http://schemas.microsoft.com/office/powerpoint/2010/main" val="1468821402"/>
              </p:ext>
            </p:extLst>
          </p:nvPr>
        </p:nvGraphicFramePr>
        <p:xfrm>
          <a:off x="3708022" y="819066"/>
          <a:ext cx="8128000" cy="291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Google Shape;418;p31"/>
          <p:cNvSpPr txBox="1"/>
          <p:nvPr/>
        </p:nvSpPr>
        <p:spPr>
          <a:xfrm>
            <a:off x="321370" y="4690834"/>
            <a:ext cx="272440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CL" sz="1600" dirty="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Es el </a:t>
            </a:r>
            <a:r>
              <a:rPr lang="es-CL" sz="1600" b="1" dirty="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nivel de bienestar</a:t>
            </a:r>
            <a:r>
              <a:rPr lang="es-CL" sz="1600" dirty="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 para los estudiantes que participaron </a:t>
            </a:r>
            <a:r>
              <a:rPr lang="es-CL" sz="160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en el estudio (de un máximo de </a:t>
            </a:r>
            <a:r>
              <a:rPr lang="es-CL" sz="1600" dirty="0">
                <a:solidFill>
                  <a:schemeClr val="dk1"/>
                </a:solidFill>
                <a:latin typeface="Calibri Light"/>
                <a:ea typeface="Calibri"/>
                <a:cs typeface="Calibri Light"/>
                <a:sym typeface="Calibri"/>
              </a:rPr>
              <a:t>7 puntos)  .</a:t>
            </a:r>
            <a:endParaRPr lang="es-CL" sz="1600" dirty="0">
              <a:solidFill>
                <a:schemeClr val="dk1"/>
              </a:solidFill>
              <a:latin typeface="Calibri Light"/>
              <a:ea typeface="Calibri"/>
              <a:cs typeface="Calibri Light"/>
            </a:endParaRPr>
          </a:p>
        </p:txBody>
      </p:sp>
      <p:sp>
        <p:nvSpPr>
          <p:cNvPr id="8" name="Google Shape;427;p32">
            <a:extLst>
              <a:ext uri="{FF2B5EF4-FFF2-40B4-BE49-F238E27FC236}">
                <a16:creationId xmlns:a16="http://schemas.microsoft.com/office/drawing/2014/main" id="{842259C6-A8AD-4051-AF5D-227E700CD252}"/>
              </a:ext>
            </a:extLst>
          </p:cNvPr>
          <p:cNvSpPr/>
          <p:nvPr/>
        </p:nvSpPr>
        <p:spPr>
          <a:xfrm>
            <a:off x="321370" y="1382356"/>
            <a:ext cx="1021976" cy="863600"/>
          </a:xfrm>
          <a:prstGeom prst="roundRect">
            <a:avLst>
              <a:gd name="adj" fmla="val 16667"/>
            </a:avLst>
          </a:prstGeom>
          <a:solidFill>
            <a:srgbClr val="55B296">
              <a:alpha val="74902"/>
            </a:srgbClr>
          </a:solidFill>
          <a:ln>
            <a:solidFill>
              <a:srgbClr val="55B296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L" sz="2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 b="1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15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2" name="nivel_bienestar_global">
            <a:extLst>
              <a:ext uri="{FF2B5EF4-FFF2-40B4-BE49-F238E27FC236}">
                <a16:creationId xmlns:a16="http://schemas.microsoft.com/office/drawing/2014/main" id="{C4A0C148-5530-45DA-B12D-9F270320538C}"/>
              </a:ext>
            </a:extLst>
          </p:cNvPr>
          <p:cNvSpPr/>
          <p:nvPr/>
        </p:nvSpPr>
        <p:spPr>
          <a:xfrm>
            <a:off x="885772" y="2121677"/>
            <a:ext cx="2160000" cy="1585231"/>
          </a:xfrm>
          <a:prstGeom prst="roundRect">
            <a:avLst>
              <a:gd name="adj" fmla="val 16667"/>
            </a:avLst>
          </a:prstGeom>
          <a:solidFill>
            <a:srgbClr val="55B2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b="1">
                <a:solidFill>
                  <a:srgbClr val="FFFFFF"/>
                </a:solidFill>
                <a:latin typeface="Calibri Light"/>
              </a:rPr>
              <a:t>4.4</a:t>
            </a:r>
            <a:endParaRPr sz="6000" b="1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bienestar_global_2022">
            <a:extLst>
              <a:ext uri="{FF2B5EF4-FFF2-40B4-BE49-F238E27FC236}">
                <a16:creationId xmlns:a16="http://schemas.microsoft.com/office/drawing/2014/main" id="{2417B27F-F5F2-B22B-26A1-1129BC8CEE84}"/>
              </a:ext>
            </a:extLst>
          </p:cNvPr>
          <p:cNvSpPr txBox="1"/>
          <p:nvPr/>
        </p:nvSpPr>
        <p:spPr>
          <a:xfrm>
            <a:off x="445137" y="1475826"/>
            <a:ext cx="77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500" b="1">
                <a:solidFill>
                  <a:srgbClr val="FFFFFF"/>
                </a:solidFill>
                <a:latin typeface="Calibri Light"/>
              </a:rPr>
              <a:t>4.1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 err="1"/>
              <a:t>Perma</a:t>
            </a:r>
            <a:endParaRPr dirty="0"/>
          </a:p>
        </p:txBody>
      </p:sp>
      <p:sp>
        <p:nvSpPr>
          <p:cNvPr id="438" name="Google Shape;438;p33"/>
          <p:cNvSpPr txBox="1"/>
          <p:nvPr/>
        </p:nvSpPr>
        <p:spPr>
          <a:xfrm>
            <a:off x="658805" y="2403619"/>
            <a:ext cx="4490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 = Positive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emotion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(Emoción positiva)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Engagement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(Entusiasmo)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Relationships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(Relaciones)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Meaning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(Significado)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Accomplishment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(Logro)</a:t>
            </a:r>
          </a:p>
        </p:txBody>
      </p:sp>
      <p:pic>
        <p:nvPicPr>
          <p:cNvPr id="5" name="Google Shape;344;p24">
            <a:extLst>
              <a:ext uri="{FF2B5EF4-FFF2-40B4-BE49-F238E27FC236}">
                <a16:creationId xmlns:a16="http://schemas.microsoft.com/office/drawing/2014/main" id="{C5A4A206-492B-4093-A96C-B421A5A9FA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perma_2022_2025_chart">
            <a:extLst>
              <a:ext uri="{FF2B5EF4-FFF2-40B4-BE49-F238E27FC236}">
                <a16:creationId xmlns:a16="http://schemas.microsoft.com/office/drawing/2014/main" id="{11CED9D8-F5B6-42A2-AEE8-EB8C32855B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5728143"/>
              </p:ext>
            </p:extLst>
          </p:nvPr>
        </p:nvGraphicFramePr>
        <p:xfrm>
          <a:off x="5149405" y="1365898"/>
          <a:ext cx="6040811" cy="429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 err="1"/>
              <a:t>Perma</a:t>
            </a:r>
            <a:endParaRPr dirty="0"/>
          </a:p>
        </p:txBody>
      </p:sp>
      <p:sp>
        <p:nvSpPr>
          <p:cNvPr id="438" name="Google Shape;438;p33"/>
          <p:cNvSpPr txBox="1"/>
          <p:nvPr/>
        </p:nvSpPr>
        <p:spPr>
          <a:xfrm>
            <a:off x="658805" y="2403619"/>
            <a:ext cx="44906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 = Negative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emotion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(Emoción negativa)</a:t>
            </a:r>
            <a:endParaRPr lang="es-CL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Health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(Salud)</a:t>
            </a:r>
            <a:endParaRPr lang="es-CL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 = </a:t>
            </a:r>
            <a:r>
              <a:rPr lang="es-CL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Loneliness</a:t>
            </a:r>
            <a:r>
              <a:rPr lang="es-CL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(Soledad)</a:t>
            </a:r>
          </a:p>
        </p:txBody>
      </p:sp>
      <p:pic>
        <p:nvPicPr>
          <p:cNvPr id="5" name="Google Shape;344;p24">
            <a:extLst>
              <a:ext uri="{FF2B5EF4-FFF2-40B4-BE49-F238E27FC236}">
                <a16:creationId xmlns:a16="http://schemas.microsoft.com/office/drawing/2014/main" id="{C5A4A206-492B-4093-A96C-B421A5A9FA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nhl_2022_2025_chart">
            <a:extLst>
              <a:ext uri="{FF2B5EF4-FFF2-40B4-BE49-F238E27FC236}">
                <a16:creationId xmlns:a16="http://schemas.microsoft.com/office/drawing/2014/main" id="{11CED9D8-F5B6-42A2-AEE8-EB8C32855B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469420"/>
              </p:ext>
            </p:extLst>
          </p:nvPr>
        </p:nvGraphicFramePr>
        <p:xfrm>
          <a:off x="5149405" y="1365898"/>
          <a:ext cx="6040811" cy="429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749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Apoyo percibido</a:t>
            </a:r>
            <a:endParaRPr/>
          </a:p>
        </p:txBody>
      </p:sp>
      <p:graphicFrame>
        <p:nvGraphicFramePr>
          <p:cNvPr id="343" name="apoyo_percibido"/>
          <p:cNvGraphicFramePr/>
          <p:nvPr>
            <p:extLst>
              <p:ext uri="{D42A27DB-BD31-4B8C-83A1-F6EECF244321}">
                <p14:modId xmlns:p14="http://schemas.microsoft.com/office/powerpoint/2010/main" val="846906284"/>
              </p:ext>
            </p:extLst>
          </p:nvPr>
        </p:nvGraphicFramePr>
        <p:xfrm>
          <a:off x="981247" y="1547253"/>
          <a:ext cx="10659431" cy="440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44" name="Google Shape;3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Flow </a:t>
            </a:r>
            <a:r>
              <a:rPr lang="es-CL" dirty="0" err="1"/>
              <a:t>states</a:t>
            </a:r>
            <a:r>
              <a:rPr lang="es-CL" dirty="0"/>
              <a:t> – Estados de inmersión</a:t>
            </a:r>
            <a:endParaRPr dirty="0"/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AFAAC6B-B4AE-4649-881A-F216154540BE}"/>
              </a:ext>
            </a:extLst>
          </p:cNvPr>
          <p:cNvSpPr/>
          <p:nvPr/>
        </p:nvSpPr>
        <p:spPr>
          <a:xfrm>
            <a:off x="3842551" y="4957200"/>
            <a:ext cx="4579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200"/>
              </a:spcAft>
              <a:buClr>
                <a:srgbClr val="3F3F3F"/>
              </a:buClr>
              <a:buSzPts val="1600"/>
            </a:pPr>
            <a:r>
              <a:rPr lang="es-MX" sz="24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Apreciación positiva total de estados de inmersión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DE6B7A8-6B45-4F4D-A905-E693E5A21E61}"/>
              </a:ext>
            </a:extLst>
          </p:cNvPr>
          <p:cNvSpPr/>
          <p:nvPr/>
        </p:nvSpPr>
        <p:spPr>
          <a:xfrm>
            <a:off x="4888800" y="2084400"/>
            <a:ext cx="2520000" cy="2520000"/>
          </a:xfrm>
          <a:prstGeom prst="ellipse">
            <a:avLst/>
          </a:prstGeom>
          <a:noFill/>
          <a:ln w="57150">
            <a:solidFill>
              <a:srgbClr val="27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CL" sz="6600" b="1" dirty="0">
              <a:solidFill>
                <a:schemeClr val="tx1"/>
              </a:solidFill>
            </a:endParaRPr>
          </a:p>
        </p:txBody>
      </p:sp>
      <p:pic>
        <p:nvPicPr>
          <p:cNvPr id="7" name="Picture 4" descr="https://o.remove.bg/downloads/a2fe74ba-119e-4176-840d-2e2a91317f11/image-removebg-preview.png">
            <a:extLst>
              <a:ext uri="{FF2B5EF4-FFF2-40B4-BE49-F238E27FC236}">
                <a16:creationId xmlns:a16="http://schemas.microsoft.com/office/drawing/2014/main" id="{CDF56695-D92C-4F9C-9B2A-16F4B11BA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4240530"/>
            <a:ext cx="1935196" cy="19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_positivo">
            <a:extLst>
              <a:ext uri="{FF2B5EF4-FFF2-40B4-BE49-F238E27FC236}">
                <a16:creationId xmlns:a16="http://schemas.microsoft.com/office/drawing/2014/main" id="{FC13E964-DD1E-4C3A-869E-802D0783EA58}"/>
              </a:ext>
            </a:extLst>
          </p:cNvPr>
          <p:cNvSpPr txBox="1">
            <a:spLocks/>
          </p:cNvSpPr>
          <p:nvPr/>
        </p:nvSpPr>
        <p:spPr>
          <a:xfrm>
            <a:off x="4870800" y="2959200"/>
            <a:ext cx="2552351" cy="7634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6600" b="1">
                <a:solidFill>
                  <a:srgbClr val="000000"/>
                </a:solidFill>
                <a:latin typeface="Arial (Cuerpo)"/>
              </a:rPr>
              <a:t>38%</a:t>
            </a:r>
          </a:p>
        </p:txBody>
      </p:sp>
    </p:spTree>
    <p:extLst>
      <p:ext uri="{BB962C8B-B14F-4D97-AF65-F5344CB8AC3E}">
        <p14:creationId xmlns:p14="http://schemas.microsoft.com/office/powerpoint/2010/main" val="40728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Flow </a:t>
            </a:r>
            <a:r>
              <a:rPr lang="es-CL" dirty="0" err="1"/>
              <a:t>states</a:t>
            </a:r>
            <a:r>
              <a:rPr lang="es-CL" dirty="0"/>
              <a:t> – Estados de inmersión</a:t>
            </a:r>
            <a:endParaRPr dirty="0"/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537" y="109707"/>
            <a:ext cx="878108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flow_states">
            <a:extLst>
              <a:ext uri="{FF2B5EF4-FFF2-40B4-BE49-F238E27FC236}">
                <a16:creationId xmlns:a16="http://schemas.microsoft.com/office/drawing/2014/main" id="{FC54E293-B2B7-448C-AA1C-9F85ED19D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075271"/>
              </p:ext>
            </p:extLst>
          </p:nvPr>
        </p:nvGraphicFramePr>
        <p:xfrm>
          <a:off x="-1762024" y="1283027"/>
          <a:ext cx="13790737" cy="5216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5D964812-2EFF-4587-B3D9-60CE9FB2FA87}"/>
              </a:ext>
            </a:extLst>
          </p:cNvPr>
          <p:cNvSpPr txBox="1">
            <a:spLocks/>
          </p:cNvSpPr>
          <p:nvPr/>
        </p:nvSpPr>
        <p:spPr>
          <a:xfrm>
            <a:off x="5994827" y="6499878"/>
            <a:ext cx="6455708" cy="28267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70" kern="1200" dirty="0" smtClean="0">
                <a:solidFill>
                  <a:srgbClr val="7F7F7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ym typeface="Calibri"/>
              </a:rPr>
              <a:t>* La suma de los porcentajes podría no totalizar 100% por la aproximación de decimales</a:t>
            </a:r>
            <a:endParaRPr lang="es-ES" sz="1100" dirty="0">
              <a:solidFill>
                <a:srgbClr val="7F7F7F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36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1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Actividad física</a:t>
            </a:r>
            <a:endParaRPr dirty="0"/>
          </a:p>
        </p:txBody>
      </p:sp>
      <p:pic>
        <p:nvPicPr>
          <p:cNvPr id="1135" name="Google Shape;1135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9743" y="204482"/>
            <a:ext cx="534146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actividad_fisica_pie_chart">
            <a:extLst>
              <a:ext uri="{FF2B5EF4-FFF2-40B4-BE49-F238E27FC236}">
                <a16:creationId xmlns:a16="http://schemas.microsoft.com/office/drawing/2014/main" id="{94A38310-71C6-4207-916A-109C05A68E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032442"/>
              </p:ext>
            </p:extLst>
          </p:nvPr>
        </p:nvGraphicFramePr>
        <p:xfrm>
          <a:off x="3854075" y="1327178"/>
          <a:ext cx="4913775" cy="4507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2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Alimentación</a:t>
            </a:r>
            <a:endParaRPr/>
          </a:p>
        </p:txBody>
      </p:sp>
      <p:graphicFrame>
        <p:nvGraphicFramePr>
          <p:cNvPr id="1141" name="alimentacion3"/>
          <p:cNvGraphicFramePr/>
          <p:nvPr>
            <p:extLst>
              <p:ext uri="{D42A27DB-BD31-4B8C-83A1-F6EECF244321}">
                <p14:modId xmlns:p14="http://schemas.microsoft.com/office/powerpoint/2010/main" val="3110845280"/>
              </p:ext>
            </p:extLst>
          </p:nvPr>
        </p:nvGraphicFramePr>
        <p:xfrm>
          <a:off x="190837" y="1069864"/>
          <a:ext cx="11724937" cy="2005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42" name="Google Shape;1142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1764" y="169864"/>
            <a:ext cx="1062259" cy="785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02"/>
          <p:cNvSpPr/>
          <p:nvPr/>
        </p:nvSpPr>
        <p:spPr>
          <a:xfrm>
            <a:off x="190837" y="1605303"/>
            <a:ext cx="11565734" cy="819397"/>
          </a:xfrm>
          <a:prstGeom prst="rect">
            <a:avLst/>
          </a:prstGeom>
          <a:noFill/>
          <a:ln w="38100" cap="flat" cmpd="sng">
            <a:solidFill>
              <a:srgbClr val="55B2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2"/>
          <p:cNvSpPr/>
          <p:nvPr/>
        </p:nvSpPr>
        <p:spPr>
          <a:xfrm>
            <a:off x="190837" y="3074874"/>
            <a:ext cx="11565734" cy="364123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alimentacion"/>
          <p:cNvGraphicFramePr/>
          <p:nvPr>
            <p:extLst>
              <p:ext uri="{D42A27DB-BD31-4B8C-83A1-F6EECF244321}">
                <p14:modId xmlns:p14="http://schemas.microsoft.com/office/powerpoint/2010/main" val="1232558891"/>
              </p:ext>
            </p:extLst>
          </p:nvPr>
        </p:nvGraphicFramePr>
        <p:xfrm>
          <a:off x="254879" y="3074873"/>
          <a:ext cx="11682242" cy="3348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708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5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Ingesta de líquidos</a:t>
            </a:r>
            <a:endParaRPr/>
          </a:p>
        </p:txBody>
      </p:sp>
      <p:graphicFrame>
        <p:nvGraphicFramePr>
          <p:cNvPr id="1168" name="ingesta_liquidos"/>
          <p:cNvGraphicFramePr/>
          <p:nvPr>
            <p:extLst>
              <p:ext uri="{D42A27DB-BD31-4B8C-83A1-F6EECF244321}">
                <p14:modId xmlns:p14="http://schemas.microsoft.com/office/powerpoint/2010/main" val="3163863960"/>
              </p:ext>
            </p:extLst>
          </p:nvPr>
        </p:nvGraphicFramePr>
        <p:xfrm>
          <a:off x="3652837" y="1474104"/>
          <a:ext cx="4886326" cy="455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69" name="Google Shape;1169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6150" y="119748"/>
            <a:ext cx="90303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6">
            <a:extLst>
              <a:ext uri="{FF2B5EF4-FFF2-40B4-BE49-F238E27FC236}">
                <a16:creationId xmlns:a16="http://schemas.microsoft.com/office/drawing/2014/main" id="{6794A8EC-8CA7-1ADC-CFCA-028CC56EC2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Ficha técnica</a:t>
            </a:r>
            <a:endParaRPr/>
          </a:p>
        </p:txBody>
      </p:sp>
      <p:sp>
        <p:nvSpPr>
          <p:cNvPr id="8" name="Google Shape;90;p6">
            <a:extLst>
              <a:ext uri="{FF2B5EF4-FFF2-40B4-BE49-F238E27FC236}">
                <a16:creationId xmlns:a16="http://schemas.microsoft.com/office/drawing/2014/main" id="{E8A77F86-6F3D-59FE-EB61-BAAE845A6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1319" y="1377582"/>
            <a:ext cx="11250112" cy="4906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Estudio de carácter censal. Toda la población de estudiantes fue invitada a participar. </a:t>
            </a:r>
            <a:endParaRPr sz="1600" dirty="0">
              <a:solidFill>
                <a:srgbClr val="3F3F3F"/>
              </a:solidFill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Universo total: 97.239 estudiantes.</a:t>
            </a:r>
            <a:endParaRPr sz="1600" dirty="0">
              <a:solidFill>
                <a:srgbClr val="3F3F3F"/>
              </a:solidFill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Estudiantes considerados como casos válidos para análisis: 18.540 (corresponden a un 19% del universo total de estudiantes).</a:t>
            </a:r>
            <a:endParaRPr sz="1600" dirty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434C"/>
              </a:buClr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Trabajo de campo: encuestas aplicadas entre 29 de septiembre y el 13 de octubre, modalidad online.</a:t>
            </a:r>
            <a:endParaRPr sz="1600" dirty="0">
              <a:solidFill>
                <a:srgbClr val="3F3F3F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Todas las evaluaciones se realizaron mediante </a:t>
            </a:r>
            <a:r>
              <a:rPr lang="es-CL" sz="1600" dirty="0" err="1">
                <a:solidFill>
                  <a:srgbClr val="3F3F3F"/>
                </a:solidFill>
              </a:rPr>
              <a:t>auto-reportes</a:t>
            </a:r>
            <a:r>
              <a:rPr lang="es-CL" sz="1600" dirty="0">
                <a:solidFill>
                  <a:srgbClr val="3F3F3F"/>
                </a:solidFill>
              </a:rPr>
              <a:t>. Se prefirieron instrumentos con propiedades psicométricas conocidas para la población chilena. </a:t>
            </a:r>
            <a:endParaRPr sz="1600" dirty="0">
              <a:solidFill>
                <a:srgbClr val="3F3F3F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s-CL" sz="1600" dirty="0">
                <a:solidFill>
                  <a:srgbClr val="3F3F3F"/>
                </a:solidFill>
              </a:rPr>
              <a:t>La estructura de medición de trastornos de salud mental fue adaptativa y personalizada.</a:t>
            </a:r>
            <a:endParaRPr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6CE246C-DC08-9198-FBDE-0C32CAF58D5A}"/>
              </a:ext>
            </a:extLst>
          </p:cNvPr>
          <p:cNvSpPr txBox="1"/>
          <p:nvPr/>
        </p:nvSpPr>
        <p:spPr>
          <a:xfrm>
            <a:off x="9278471" y="365125"/>
            <a:ext cx="153296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/>
              <a:t>Texto por redactar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5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Tabaquismo</a:t>
            </a:r>
            <a:endParaRPr dirty="0"/>
          </a:p>
        </p:txBody>
      </p:sp>
      <p:graphicFrame>
        <p:nvGraphicFramePr>
          <p:cNvPr id="5" name="tabaquismo">
            <a:extLst>
              <a:ext uri="{FF2B5EF4-FFF2-40B4-BE49-F238E27FC236}">
                <a16:creationId xmlns:a16="http://schemas.microsoft.com/office/drawing/2014/main" id="{5BBC86A8-A241-4C94-B947-C736276A1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926301"/>
              </p:ext>
            </p:extLst>
          </p:nvPr>
        </p:nvGraphicFramePr>
        <p:xfrm>
          <a:off x="3652837" y="1474104"/>
          <a:ext cx="4886326" cy="455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 descr="A black and white image of a cigarette&#10;&#10;AI-generated content may be incorrect.">
            <a:extLst>
              <a:ext uri="{FF2B5EF4-FFF2-40B4-BE49-F238E27FC236}">
                <a16:creationId xmlns:a16="http://schemas.microsoft.com/office/drawing/2014/main" id="{4EE0938B-A1F5-E213-9763-4E9C39809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650" y="97004"/>
            <a:ext cx="969044" cy="928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74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Experiencia emocional e insights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3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9;p11">
            <a:extLst>
              <a:ext uri="{FF2B5EF4-FFF2-40B4-BE49-F238E27FC236}">
                <a16:creationId xmlns:a16="http://schemas.microsoft.com/office/drawing/2014/main" id="{4EF4A740-ABAE-4AB2-99BC-A93D5DBB2DD7}"/>
              </a:ext>
            </a:extLst>
          </p:cNvPr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rgbClr val="00223A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¿Cómo es la experiencia emocional de las y los estudiantes?</a:t>
            </a:r>
            <a:endParaRPr dirty="0">
              <a:solidFill>
                <a:srgbClr val="00223A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69" name="Picture 26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639" y="1801198"/>
            <a:ext cx="6464721" cy="4016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/>
        </p:nvSpPr>
        <p:spPr>
          <a:xfrm>
            <a:off x="2464422" y="1630198"/>
            <a:ext cx="11931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Mujeres</a:t>
            </a: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8534397" y="1630198"/>
            <a:ext cx="11931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Hombres</a:t>
            </a:r>
            <a:endParaRPr sz="200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9" name="Google Shape;219;p11">
            <a:extLst>
              <a:ext uri="{FF2B5EF4-FFF2-40B4-BE49-F238E27FC236}">
                <a16:creationId xmlns:a16="http://schemas.microsoft.com/office/drawing/2014/main" id="{A867D09D-7D5A-41EE-AB42-CAC7999ECCDF}"/>
              </a:ext>
            </a:extLst>
          </p:cNvPr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rgbClr val="00223A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¿Cómo es la experiencia emocional de las y los estudiantes?</a:t>
            </a:r>
            <a:endParaRPr dirty="0">
              <a:solidFill>
                <a:srgbClr val="00223A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9" name="Picture 27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19" y="2436074"/>
            <a:ext cx="5139389" cy="3094929"/>
          </a:xfrm>
          <a:prstGeom prst="rect">
            <a:avLst/>
          </a:prstGeom>
        </p:spPr>
      </p:pic>
      <p:pic>
        <p:nvPicPr>
          <p:cNvPr id="280" name="Picture 27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30" y="2436073"/>
            <a:ext cx="5139389" cy="3094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/>
        </p:nvSpPr>
        <p:spPr>
          <a:xfrm>
            <a:off x="2464422" y="1630198"/>
            <a:ext cx="11931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2022</a:t>
            </a: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8534397" y="1630198"/>
            <a:ext cx="11931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2025</a:t>
            </a: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9" name="Google Shape;219;p11">
            <a:extLst>
              <a:ext uri="{FF2B5EF4-FFF2-40B4-BE49-F238E27FC236}">
                <a16:creationId xmlns:a16="http://schemas.microsoft.com/office/drawing/2014/main" id="{A867D09D-7D5A-41EE-AB42-CAC7999ECCDF}"/>
              </a:ext>
            </a:extLst>
          </p:cNvPr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rgbClr val="00223A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¿Cómo es la experiencia emocional de las y los estudiantes?</a:t>
            </a:r>
            <a:endParaRPr dirty="0">
              <a:solidFill>
                <a:srgbClr val="00223A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9" name="Picture 27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19" y="2436074"/>
            <a:ext cx="5139389" cy="3094929"/>
          </a:xfrm>
          <a:prstGeom prst="rect">
            <a:avLst/>
          </a:prstGeom>
        </p:spPr>
      </p:pic>
      <p:pic>
        <p:nvPicPr>
          <p:cNvPr id="280" name="Picture 27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30" y="2436073"/>
            <a:ext cx="5139389" cy="30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7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B29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8796604" y="4882487"/>
            <a:ext cx="32276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4657432" y="4882950"/>
            <a:ext cx="33070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b="1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483862" y="4861615"/>
            <a:ext cx="3054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491319" y="419556"/>
            <a:ext cx="11639289" cy="6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es-CL" sz="34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Insights resultados descriptivos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6391729" y="1789881"/>
            <a:ext cx="2372779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2208329" y="1783754"/>
            <a:ext cx="2449103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chemeClr val="lt1"/>
                </a:solidFill>
                <a:latin typeface="Calibri Light" panose="020F0302020204030204" pitchFamily="34" charset="0"/>
                <a:ea typeface="Verdana"/>
                <a:cs typeface="Calibri Light" panose="020F0302020204030204" pitchFamily="34" charset="0"/>
                <a:sym typeface="Verdana"/>
              </a:rPr>
              <a:t>XXX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00A3E5-955F-3CC1-516C-1D3434FC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8" y="1872869"/>
            <a:ext cx="779581" cy="734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C49A5-F79E-0434-8679-358EF873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463" y="4122545"/>
            <a:ext cx="637397" cy="618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684C97-F342-C05A-2748-1D45C222A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781" y="4001975"/>
            <a:ext cx="777311" cy="8063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F8DF50-0CFD-D43A-64C4-7BA055DC1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226" y="1872869"/>
            <a:ext cx="1268787" cy="7343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DE7885-19BF-06E8-3FC0-ABD542D94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71013" y="4001975"/>
            <a:ext cx="878845" cy="8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>
            <a:spLocks noGrp="1"/>
          </p:cNvSpPr>
          <p:nvPr>
            <p:ph type="ctrTitle"/>
          </p:nvPr>
        </p:nvSpPr>
        <p:spPr>
          <a:xfrm>
            <a:off x="1523999" y="21923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CL" cap="small" dirty="0"/>
              <a:t>Resultados inferenciales</a:t>
            </a:r>
            <a:endParaRPr cap="small" dirty="0"/>
          </a:p>
        </p:txBody>
      </p:sp>
    </p:spTree>
    <p:extLst>
      <p:ext uri="{BB962C8B-B14F-4D97-AF65-F5344CB8AC3E}">
        <p14:creationId xmlns:p14="http://schemas.microsoft.com/office/powerpoint/2010/main" val="270519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1;p2"/>
          <p:cNvSpPr txBox="1">
            <a:spLocks/>
          </p:cNvSpPr>
          <p:nvPr/>
        </p:nvSpPr>
        <p:spPr>
          <a:xfrm>
            <a:off x="379264" y="0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  <a:defRPr sz="3400" b="1" i="0" u="none" strike="noStrike" cap="small">
                <a:solidFill>
                  <a:srgbClr val="3A434C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3F3F3F"/>
              </a:buClr>
              <a:buSzPts val="3200"/>
            </a:pPr>
            <a:r>
              <a:rPr lang="es-ES" dirty="0"/>
              <a:t>Metodología: Selección de grupos y predictores</a:t>
            </a:r>
          </a:p>
        </p:txBody>
      </p:sp>
      <p:sp>
        <p:nvSpPr>
          <p:cNvPr id="14" name="Google Shape;102;p2"/>
          <p:cNvSpPr txBox="1"/>
          <p:nvPr/>
        </p:nvSpPr>
        <p:spPr>
          <a:xfrm>
            <a:off x="0" y="876905"/>
            <a:ext cx="11767301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lang="es-CL" sz="1600" b="0" i="0" u="none" strike="noStrike" cap="none" dirty="0">
              <a:solidFill>
                <a:srgbClr val="3F3F3F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MX" sz="1600" b="0" i="0" u="none" strike="noStrike" cap="none" dirty="0">
                <a:solidFill>
                  <a:srgbClr val="3A434C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	XXX</a:t>
            </a:r>
            <a:endParaRPr sz="1600" b="0" i="0" u="none" strike="noStrike" cap="none" dirty="0">
              <a:solidFill>
                <a:srgbClr val="3A434C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285750" marR="0" lvl="0" indent="-196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3A434C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233B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D7BB72-E332-4027-AA43-2CAAB5082592}"/>
              </a:ext>
            </a:extLst>
          </p:cNvPr>
          <p:cNvSpPr txBox="1"/>
          <p:nvPr/>
        </p:nvSpPr>
        <p:spPr>
          <a:xfrm>
            <a:off x="9278471" y="365125"/>
            <a:ext cx="1532963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Apartado completo por diseñar</a:t>
            </a:r>
          </a:p>
        </p:txBody>
      </p:sp>
    </p:spTree>
    <p:extLst>
      <p:ext uri="{BB962C8B-B14F-4D97-AF65-F5344CB8AC3E}">
        <p14:creationId xmlns:p14="http://schemas.microsoft.com/office/powerpoint/2010/main" val="329525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Resultados eje iniciativas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4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martphone con relleno sólido">
            <a:extLst>
              <a:ext uri="{FF2B5EF4-FFF2-40B4-BE49-F238E27FC236}">
                <a16:creationId xmlns:a16="http://schemas.microsoft.com/office/drawing/2014/main" id="{512E1200-81DC-D283-EBD1-F61E10A48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1373" y="218299"/>
            <a:ext cx="802335" cy="802335"/>
          </a:xfrm>
          <a:prstGeom prst="rect">
            <a:avLst/>
          </a:prstGeom>
        </p:spPr>
      </p:pic>
      <p:sp>
        <p:nvSpPr>
          <p:cNvPr id="7" name="Google Shape;354;p25">
            <a:extLst>
              <a:ext uri="{FF2B5EF4-FFF2-40B4-BE49-F238E27FC236}">
                <a16:creationId xmlns:a16="http://schemas.microsoft.com/office/drawing/2014/main" id="{3EEE8DE2-8C3B-3414-0CCA-34ABC7B0BB25}"/>
              </a:ext>
            </a:extLst>
          </p:cNvPr>
          <p:cNvSpPr txBox="1"/>
          <p:nvPr/>
        </p:nvSpPr>
        <p:spPr>
          <a:xfrm>
            <a:off x="6096000" y="5604291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¿Recomendarías el uso de la APP Vivo a un compañero/a de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8" name="porcentaje_app_vivo3">
            <a:extLst>
              <a:ext uri="{FF2B5EF4-FFF2-40B4-BE49-F238E27FC236}">
                <a16:creationId xmlns:a16="http://schemas.microsoft.com/office/drawing/2014/main" id="{956A5CDA-434B-4C78-8AB4-12BCB0603E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021243"/>
              </p:ext>
            </p:extLst>
          </p:nvPr>
        </p:nvGraphicFramePr>
        <p:xfrm>
          <a:off x="8910117" y="4935319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espuestas_appvivo">
            <a:extLst>
              <a:ext uri="{FF2B5EF4-FFF2-40B4-BE49-F238E27FC236}">
                <a16:creationId xmlns:a16="http://schemas.microsoft.com/office/drawing/2014/main" id="{3CA78F12-F3BE-134E-8789-5F1ED917158B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sección incluye un total de 9466 respuestas.</a:t>
            </a:r>
          </a:p>
        </p:txBody>
      </p:sp>
      <p:sp>
        <p:nvSpPr>
          <p:cNvPr id="10" name="Google Shape;352;p25">
            <a:extLst>
              <a:ext uri="{FF2B5EF4-FFF2-40B4-BE49-F238E27FC236}">
                <a16:creationId xmlns:a16="http://schemas.microsoft.com/office/drawing/2014/main" id="{E1500966-3199-A4A0-1C30-F9EE3BB62919}"/>
              </a:ext>
            </a:extLst>
          </p:cNvPr>
          <p:cNvSpPr txBox="1"/>
          <p:nvPr/>
        </p:nvSpPr>
        <p:spPr>
          <a:xfrm>
            <a:off x="264865" y="1324321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¿Conoces la APP Vivo Duoc UC (de recursos de apoyo a la salud mental)?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11" name="porcentaje_app_vivo1">
            <a:extLst>
              <a:ext uri="{FF2B5EF4-FFF2-40B4-BE49-F238E27FC236}">
                <a16:creationId xmlns:a16="http://schemas.microsoft.com/office/drawing/2014/main" id="{79DBC961-D7BA-B044-7F83-9E9B7E89B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138980"/>
              </p:ext>
            </p:extLst>
          </p:nvPr>
        </p:nvGraphicFramePr>
        <p:xfrm>
          <a:off x="467920" y="1881934"/>
          <a:ext cx="4673343" cy="263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Google Shape;354;p25">
            <a:extLst>
              <a:ext uri="{FF2B5EF4-FFF2-40B4-BE49-F238E27FC236}">
                <a16:creationId xmlns:a16="http://schemas.microsoft.com/office/drawing/2014/main" id="{302F08DF-1D93-0006-4A76-810846557CBA}"/>
              </a:ext>
            </a:extLst>
          </p:cNvPr>
          <p:cNvSpPr txBox="1"/>
          <p:nvPr/>
        </p:nvSpPr>
        <p:spPr>
          <a:xfrm>
            <a:off x="7730253" y="1126512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utilizado uno o más de los siguientes recursos de la APP Vivo?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6" name="Google Shape;356;p25">
            <a:extLst>
              <a:ext uri="{FF2B5EF4-FFF2-40B4-BE49-F238E27FC236}">
                <a16:creationId xmlns:a16="http://schemas.microsoft.com/office/drawing/2014/main" id="{848FA19F-BBBA-3DB6-F5D2-C3462DB01EC3}"/>
              </a:ext>
            </a:extLst>
          </p:cNvPr>
          <p:cNvSpPr/>
          <p:nvPr/>
        </p:nvSpPr>
        <p:spPr>
          <a:xfrm>
            <a:off x="5104369" y="2960416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57;p25">
            <a:extLst>
              <a:ext uri="{FF2B5EF4-FFF2-40B4-BE49-F238E27FC236}">
                <a16:creationId xmlns:a16="http://schemas.microsoft.com/office/drawing/2014/main" id="{AE93161A-5148-71CA-2FCE-C7522AED6902}"/>
              </a:ext>
            </a:extLst>
          </p:cNvPr>
          <p:cNvSpPr txBox="1"/>
          <p:nvPr/>
        </p:nvSpPr>
        <p:spPr>
          <a:xfrm>
            <a:off x="3189376" y="3696965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8" name="Google Shape;350;p25">
            <a:extLst>
              <a:ext uri="{FF2B5EF4-FFF2-40B4-BE49-F238E27FC236}">
                <a16:creationId xmlns:a16="http://schemas.microsoft.com/office/drawing/2014/main" id="{538CFB5A-6A98-0881-E6BD-CF80DAC4B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App Vivo</a:t>
            </a:r>
            <a:endParaRPr sz="3200">
              <a:solidFill>
                <a:srgbClr val="0070C0"/>
              </a:solidFill>
            </a:endParaRPr>
          </a:p>
        </p:txBody>
      </p:sp>
      <p:graphicFrame>
        <p:nvGraphicFramePr>
          <p:cNvPr id="19" name="porcentaje_app_vivo2">
            <a:extLst>
              <a:ext uri="{FF2B5EF4-FFF2-40B4-BE49-F238E27FC236}">
                <a16:creationId xmlns:a16="http://schemas.microsoft.com/office/drawing/2014/main" id="{419160B3-9ACC-EC2C-C375-AAFE48ACE5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8225424"/>
              </p:ext>
            </p:extLst>
          </p:nvPr>
        </p:nvGraphicFramePr>
        <p:xfrm>
          <a:off x="7997184" y="1727315"/>
          <a:ext cx="3461735" cy="253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5219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Batería de evaluación</a:t>
            </a:r>
            <a:endParaRPr dirty="0"/>
          </a:p>
        </p:txBody>
      </p:sp>
      <p:graphicFrame>
        <p:nvGraphicFramePr>
          <p:cNvPr id="171" name="Google Shape;171;p7"/>
          <p:cNvGraphicFramePr/>
          <p:nvPr>
            <p:extLst>
              <p:ext uri="{D42A27DB-BD31-4B8C-83A1-F6EECF244321}">
                <p14:modId xmlns:p14="http://schemas.microsoft.com/office/powerpoint/2010/main" val="3246087290"/>
              </p:ext>
            </p:extLst>
          </p:nvPr>
        </p:nvGraphicFramePr>
        <p:xfrm>
          <a:off x="491319" y="1320256"/>
          <a:ext cx="10998851" cy="4856530"/>
        </p:xfrm>
        <a:graphic>
          <a:graphicData uri="http://schemas.openxmlformats.org/drawingml/2006/table">
            <a:tbl>
              <a:tblPr firstRow="1" bandRow="1">
                <a:noFill/>
                <a:tableStyleId>{991015D7-D160-4A9F-BB4E-07FA0D646497}</a:tableStyleId>
              </a:tblPr>
              <a:tblGrid>
                <a:gridCol w="27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8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u="none" strike="noStrike" cap="small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</a:t>
                      </a:r>
                      <a:endParaRPr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u="none" strike="noStrike" cap="small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¿Qué evalúa?</a:t>
                      </a:r>
                      <a:endParaRPr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 </a:t>
                      </a:r>
                      <a:r>
                        <a:rPr lang="es-MX" sz="16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riesgos</a:t>
                      </a: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salud mental</a:t>
                      </a:r>
                      <a:endParaRPr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DSM-5	</a:t>
                      </a:r>
                      <a:r>
                        <a:rPr lang="es-CL" sz="1400" u="none" strike="noStrike" cap="none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Arial"/>
                        </a:rPr>
                        <a:t>(S</a:t>
                      </a: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creening de síntomas)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ED-15	(Screening de síntomas asociados a trastornos de conducta alimentaria)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PSS4 	(</a:t>
                      </a:r>
                      <a:r>
                        <a:rPr lang="es-MX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</a:t>
                      </a: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strés percibido</a:t>
                      </a: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ED-15 	(Trastornos de conducta alimentaria)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PHQ9	(Profundización en depresión)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GAD7	(Profundización en ansiedad)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LPFS-BF 2.0	(Profundización en trastornos en el funcionamiento de la personalidad)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CAST	(Profundización en consumo de marihuana)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CUPIT	(Profundización en consumo de marihuana)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AUDIT	(Profundización en consumo de alcohol)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C-SSRS	(Profundización en ideación suicida)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Otros	Estresores / Exigencia carga académica / Estrategias de afrontamiento / Procrastinación</a:t>
                      </a:r>
                      <a:endParaRPr lang="es-CL" sz="1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 </a:t>
                      </a:r>
                      <a:r>
                        <a:rPr lang="es-MX" sz="16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recursos</a:t>
                      </a: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salud mental</a:t>
                      </a:r>
                      <a:endParaRPr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PERMA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Apoyo percibido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Flow </a:t>
                      </a:r>
                      <a:r>
                        <a:rPr lang="es-CL" sz="1400" u="none" strike="noStrike" cap="none" dirty="0" err="1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states</a:t>
                      </a:r>
                      <a:endParaRPr lang="es-CL" sz="1400" u="none" strike="noStrike" cap="none" dirty="0">
                        <a:solidFill>
                          <a:srgbClr val="3A434C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Estilo de vida saludable (Actividad física, Alimentación, Ingesta de líquidos)</a:t>
                      </a:r>
                      <a:endParaRPr lang="es-CL" sz="1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9822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 variables </a:t>
                      </a:r>
                      <a:r>
                        <a:rPr lang="es-MX" sz="16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contextuales</a:t>
                      </a:r>
                      <a:endParaRPr sz="16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Personas al cuidado / Situación de empleo / Condiciones para la actividad académica / Necesidad y acceso de tratamiento en salud mental / Lugar, tipo y barreras de acceso a tratamiento / Condición de salud física crónica </a:t>
                      </a:r>
                      <a:endParaRPr lang="es-MX" sz="1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 </a:t>
                      </a:r>
                      <a:r>
                        <a:rPr lang="es-MX" sz="16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iniciativas</a:t>
                      </a: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u="none" strike="noStrike" cap="none" dirty="0">
                          <a:solidFill>
                            <a:srgbClr val="3A434C"/>
                          </a:solidFill>
                          <a:latin typeface="Calibri Light" panose="020F0302020204030204" pitchFamily="34" charset="0"/>
                          <a:ea typeface="Calibri"/>
                          <a:cs typeface="Calibri Light" panose="020F0302020204030204" pitchFamily="34" charset="0"/>
                          <a:sym typeface="Calibri"/>
                        </a:rPr>
                        <a:t>APP Vivo / Embajadores de la Salud Mental / Atenciones psicológicas / Bienestar Integral en Movimiento</a:t>
                      </a:r>
                      <a:endParaRPr sz="1400" u="none" strike="noStrike" cap="none" dirty="0">
                        <a:solidFill>
                          <a:srgbClr val="3A434C"/>
                        </a:solidFill>
                        <a:latin typeface="Calibri Light" panose="020F0302020204030204" pitchFamily="34" charset="0"/>
                        <a:ea typeface="Calibri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spuestas_embajador1">
            <a:extLst>
              <a:ext uri="{FF2B5EF4-FFF2-40B4-BE49-F238E27FC236}">
                <a16:creationId xmlns:a16="http://schemas.microsoft.com/office/drawing/2014/main" id="{3F7714F9-8359-2EC6-06EF-7C1969428194}"/>
              </a:ext>
            </a:extLst>
          </p:cNvPr>
          <p:cNvSpPr txBox="1"/>
          <p:nvPr/>
        </p:nvSpPr>
        <p:spPr>
          <a:xfrm>
            <a:off x="946603" y="1418295"/>
            <a:ext cx="42503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¿Eres un Embajador/a del Bienestar y la Salud Mental en tu sede? N = 12762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6" name="embajador_salud_mental1">
            <a:extLst>
              <a:ext uri="{FF2B5EF4-FFF2-40B4-BE49-F238E27FC236}">
                <a16:creationId xmlns:a16="http://schemas.microsoft.com/office/drawing/2014/main" id="{FD640FA1-5552-2ADA-1C59-27CA9F9E6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210058"/>
              </p:ext>
            </p:extLst>
          </p:nvPr>
        </p:nvGraphicFramePr>
        <p:xfrm>
          <a:off x="729130" y="1885301"/>
          <a:ext cx="4673344" cy="259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respuestas_embajador2">
            <a:extLst>
              <a:ext uri="{FF2B5EF4-FFF2-40B4-BE49-F238E27FC236}">
                <a16:creationId xmlns:a16="http://schemas.microsoft.com/office/drawing/2014/main" id="{466C20E7-4824-8540-C888-EC8B6EC83467}"/>
              </a:ext>
            </a:extLst>
          </p:cNvPr>
          <p:cNvSpPr txBox="1"/>
          <p:nvPr/>
        </p:nvSpPr>
        <p:spPr>
          <a:xfrm>
            <a:off x="7945670" y="1121971"/>
            <a:ext cx="365031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¿En qué medida el curso de embajadores ha aportado a tu bienestar y salud mental? N = 2140</a:t>
            </a:r>
            <a:endParaRPr lang="es-MX"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8" name="embajador_salud_mental2">
            <a:extLst>
              <a:ext uri="{FF2B5EF4-FFF2-40B4-BE49-F238E27FC236}">
                <a16:creationId xmlns:a16="http://schemas.microsoft.com/office/drawing/2014/main" id="{9904FE9A-2C4F-1726-2541-E4163CDBF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160517"/>
              </p:ext>
            </p:extLst>
          </p:nvPr>
        </p:nvGraphicFramePr>
        <p:xfrm>
          <a:off x="7321047" y="1885300"/>
          <a:ext cx="4673343" cy="259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9" name="Gráfico 28" descr="Maestro con relleno sólido">
            <a:extLst>
              <a:ext uri="{FF2B5EF4-FFF2-40B4-BE49-F238E27FC236}">
                <a16:creationId xmlns:a16="http://schemas.microsoft.com/office/drawing/2014/main" id="{E4C22231-6E02-DEBD-3D38-889E3C90D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4815" y="211636"/>
            <a:ext cx="788893" cy="788893"/>
          </a:xfrm>
          <a:prstGeom prst="rect">
            <a:avLst/>
          </a:prstGeom>
        </p:spPr>
      </p:pic>
      <p:sp>
        <p:nvSpPr>
          <p:cNvPr id="30" name="Google Shape;356;p25">
            <a:extLst>
              <a:ext uri="{FF2B5EF4-FFF2-40B4-BE49-F238E27FC236}">
                <a16:creationId xmlns:a16="http://schemas.microsoft.com/office/drawing/2014/main" id="{45FF0703-05C6-C210-4063-3EBF1093611F}"/>
              </a:ext>
            </a:extLst>
          </p:cNvPr>
          <p:cNvSpPr/>
          <p:nvPr/>
        </p:nvSpPr>
        <p:spPr>
          <a:xfrm>
            <a:off x="5104369" y="2960416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57;p25">
            <a:extLst>
              <a:ext uri="{FF2B5EF4-FFF2-40B4-BE49-F238E27FC236}">
                <a16:creationId xmlns:a16="http://schemas.microsoft.com/office/drawing/2014/main" id="{7D96F4A4-4B8D-B993-9BB9-65F6EBFCCF8B}"/>
              </a:ext>
            </a:extLst>
          </p:cNvPr>
          <p:cNvSpPr txBox="1"/>
          <p:nvPr/>
        </p:nvSpPr>
        <p:spPr>
          <a:xfrm>
            <a:off x="3189376" y="3696965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2" name="Google Shape;350;p25">
            <a:extLst>
              <a:ext uri="{FF2B5EF4-FFF2-40B4-BE49-F238E27FC236}">
                <a16:creationId xmlns:a16="http://schemas.microsoft.com/office/drawing/2014/main" id="{6026BCE2-3A73-D2C3-346D-4325B1C78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 dirty="0">
                <a:solidFill>
                  <a:srgbClr val="3F3F3F"/>
                </a:solidFill>
              </a:rPr>
              <a:t>Embajadores de la salud mental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0;p25">
            <a:extLst>
              <a:ext uri="{FF2B5EF4-FFF2-40B4-BE49-F238E27FC236}">
                <a16:creationId xmlns:a16="http://schemas.microsoft.com/office/drawing/2014/main" id="{FCCD91D5-9B55-DA6A-E245-E0D9F3A93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Embajadores de la salud mental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17" name="Google Shape;351;p25">
            <a:extLst>
              <a:ext uri="{FF2B5EF4-FFF2-40B4-BE49-F238E27FC236}">
                <a16:creationId xmlns:a16="http://schemas.microsoft.com/office/drawing/2014/main" id="{F13E2AAE-4B16-5B8D-BAD1-003B04BD2995}"/>
              </a:ext>
            </a:extLst>
          </p:cNvPr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 dirty="0"/>
          </a:p>
        </p:txBody>
      </p:sp>
      <p:sp>
        <p:nvSpPr>
          <p:cNvPr id="18" name="Google Shape;352;p25">
            <a:extLst>
              <a:ext uri="{FF2B5EF4-FFF2-40B4-BE49-F238E27FC236}">
                <a16:creationId xmlns:a16="http://schemas.microsoft.com/office/drawing/2014/main" id="{EAF0C185-4F95-00DF-6992-7C43370A8F66}"/>
              </a:ext>
            </a:extLst>
          </p:cNvPr>
          <p:cNvSpPr txBox="1"/>
          <p:nvPr/>
        </p:nvSpPr>
        <p:spPr>
          <a:xfrm>
            <a:off x="61392" y="1582659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Desde que eres Embajador/a, ¿a cuántas personas has podido apoyar en tu rol de Embajador/a del Bienestar y la Salud Mental?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19" name="embajador_salud_mental3">
            <a:extLst>
              <a:ext uri="{FF2B5EF4-FFF2-40B4-BE49-F238E27FC236}">
                <a16:creationId xmlns:a16="http://schemas.microsoft.com/office/drawing/2014/main" id="{11D1B94E-8E87-F0DA-C6E6-0C69B918B8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917082"/>
              </p:ext>
            </p:extLst>
          </p:nvPr>
        </p:nvGraphicFramePr>
        <p:xfrm>
          <a:off x="617165" y="2304740"/>
          <a:ext cx="4770584" cy="2700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Google Shape;354;p25">
            <a:extLst>
              <a:ext uri="{FF2B5EF4-FFF2-40B4-BE49-F238E27FC236}">
                <a16:creationId xmlns:a16="http://schemas.microsoft.com/office/drawing/2014/main" id="{47E6D3D3-163C-5781-835A-5DD82431AC88}"/>
              </a:ext>
            </a:extLst>
          </p:cNvPr>
          <p:cNvSpPr txBox="1"/>
          <p:nvPr/>
        </p:nvSpPr>
        <p:spPr>
          <a:xfrm>
            <a:off x="6912319" y="432789"/>
            <a:ext cx="39955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Pensando en cuando te formaste como Embajador/a, ¿qué tan satisfecho/a te encuentras con lo aprendido en el curso?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1" name="embajador_salud_mental4">
            <a:extLst>
              <a:ext uri="{FF2B5EF4-FFF2-40B4-BE49-F238E27FC236}">
                <a16:creationId xmlns:a16="http://schemas.microsoft.com/office/drawing/2014/main" id="{85B70636-35DA-A26A-2F9E-08D14B3329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503494"/>
              </p:ext>
            </p:extLst>
          </p:nvPr>
        </p:nvGraphicFramePr>
        <p:xfrm>
          <a:off x="6748312" y="1331770"/>
          <a:ext cx="4673343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Google Shape;354;p25">
            <a:extLst>
              <a:ext uri="{FF2B5EF4-FFF2-40B4-BE49-F238E27FC236}">
                <a16:creationId xmlns:a16="http://schemas.microsoft.com/office/drawing/2014/main" id="{F08B2FE9-29C5-A2F6-4662-7A1AA9467620}"/>
              </a:ext>
            </a:extLst>
          </p:cNvPr>
          <p:cNvSpPr txBox="1"/>
          <p:nvPr/>
        </p:nvSpPr>
        <p:spPr>
          <a:xfrm>
            <a:off x="5946485" y="5604291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¿Recomendarías este curso a un compañero/a de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3" name="embajador_salud_mental5">
            <a:extLst>
              <a:ext uri="{FF2B5EF4-FFF2-40B4-BE49-F238E27FC236}">
                <a16:creationId xmlns:a16="http://schemas.microsoft.com/office/drawing/2014/main" id="{74F759F0-08B7-DDF1-31AF-C3F11CA390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99705"/>
              </p:ext>
            </p:extLst>
          </p:nvPr>
        </p:nvGraphicFramePr>
        <p:xfrm>
          <a:off x="8910117" y="4935319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4" name="Gráfico 23" descr="Maestro con relleno sólido">
            <a:extLst>
              <a:ext uri="{FF2B5EF4-FFF2-40B4-BE49-F238E27FC236}">
                <a16:creationId xmlns:a16="http://schemas.microsoft.com/office/drawing/2014/main" id="{D4CB1032-EE45-95F8-0328-F826B1E4E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4815" y="211636"/>
            <a:ext cx="788893" cy="788893"/>
          </a:xfrm>
          <a:prstGeom prst="rect">
            <a:avLst/>
          </a:prstGeom>
        </p:spPr>
      </p:pic>
      <p:sp>
        <p:nvSpPr>
          <p:cNvPr id="25" name="respuestas_embajador3">
            <a:extLst>
              <a:ext uri="{FF2B5EF4-FFF2-40B4-BE49-F238E27FC236}">
                <a16:creationId xmlns:a16="http://schemas.microsoft.com/office/drawing/2014/main" id="{C4D7D884-361B-27DF-A4D3-ECBFE2D169C4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sección incluye un total de 2140 respuestas.</a:t>
            </a:r>
          </a:p>
        </p:txBody>
      </p:sp>
    </p:spTree>
    <p:extLst>
      <p:ext uri="{BB962C8B-B14F-4D97-AF65-F5344CB8AC3E}">
        <p14:creationId xmlns:p14="http://schemas.microsoft.com/office/powerpoint/2010/main" val="16053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1;p25">
            <a:extLst>
              <a:ext uri="{FF2B5EF4-FFF2-40B4-BE49-F238E27FC236}">
                <a16:creationId xmlns:a16="http://schemas.microsoft.com/office/drawing/2014/main" id="{809F26FB-9A93-3E4A-104E-930A5747B26F}"/>
              </a:ext>
            </a:extLst>
          </p:cNvPr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5" name="respuestas_embajador5">
            <a:extLst>
              <a:ext uri="{FF2B5EF4-FFF2-40B4-BE49-F238E27FC236}">
                <a16:creationId xmlns:a16="http://schemas.microsoft.com/office/drawing/2014/main" id="{FC6556C7-2D93-00AC-4B5F-15E3CBE6C6B3}"/>
              </a:ext>
            </a:extLst>
          </p:cNvPr>
          <p:cNvSpPr txBox="1"/>
          <p:nvPr/>
        </p:nvSpPr>
        <p:spPr>
          <a:xfrm>
            <a:off x="6986129" y="742391"/>
            <a:ext cx="442552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¿Cuál de las siguientes alternativas representa la razón por la que no te interesaría ser Embajador/a? N = 8589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6" name="respuestas_embajador4">
            <a:extLst>
              <a:ext uri="{FF2B5EF4-FFF2-40B4-BE49-F238E27FC236}">
                <a16:creationId xmlns:a16="http://schemas.microsoft.com/office/drawing/2014/main" id="{873C2DAB-B492-1E1E-ED70-EFAF2D08A81C}"/>
              </a:ext>
            </a:extLst>
          </p:cNvPr>
          <p:cNvSpPr txBox="1"/>
          <p:nvPr/>
        </p:nvSpPr>
        <p:spPr>
          <a:xfrm>
            <a:off x="175826" y="2197934"/>
            <a:ext cx="295415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Con la información que acabas de leer sobre el programa, ¿te interesaría ser un Embajador/a del Bienestar y la Salud Mental? N = 10552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7" name="embajador_salud_mental6">
            <a:extLst>
              <a:ext uri="{FF2B5EF4-FFF2-40B4-BE49-F238E27FC236}">
                <a16:creationId xmlns:a16="http://schemas.microsoft.com/office/drawing/2014/main" id="{4D05D872-1836-1F20-DAB6-3B7249DE7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608247"/>
              </p:ext>
            </p:extLst>
          </p:nvPr>
        </p:nvGraphicFramePr>
        <p:xfrm>
          <a:off x="2075741" y="1894496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Gráfico 7" descr="Maestro con relleno sólido">
            <a:extLst>
              <a:ext uri="{FF2B5EF4-FFF2-40B4-BE49-F238E27FC236}">
                <a16:creationId xmlns:a16="http://schemas.microsoft.com/office/drawing/2014/main" id="{2E7EF863-6C41-37D1-8678-356EBF2F6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4815" y="211636"/>
            <a:ext cx="788893" cy="788893"/>
          </a:xfrm>
          <a:prstGeom prst="rect">
            <a:avLst/>
          </a:prstGeom>
        </p:spPr>
      </p:pic>
      <p:sp>
        <p:nvSpPr>
          <p:cNvPr id="9" name="Google Shape;357;p25">
            <a:extLst>
              <a:ext uri="{FF2B5EF4-FFF2-40B4-BE49-F238E27FC236}">
                <a16:creationId xmlns:a16="http://schemas.microsoft.com/office/drawing/2014/main" id="{5E7ACCAE-DBB8-F249-0C35-321CEC7AA496}"/>
              </a:ext>
            </a:extLst>
          </p:cNvPr>
          <p:cNvSpPr txBox="1"/>
          <p:nvPr/>
        </p:nvSpPr>
        <p:spPr>
          <a:xfrm>
            <a:off x="2335484" y="1279709"/>
            <a:ext cx="31017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NO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ser Embajadores/as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0" name="Google Shape;357;p25">
            <a:extLst>
              <a:ext uri="{FF2B5EF4-FFF2-40B4-BE49-F238E27FC236}">
                <a16:creationId xmlns:a16="http://schemas.microsoft.com/office/drawing/2014/main" id="{CF21A05C-FAB0-AC00-CA52-69F9399CF121}"/>
              </a:ext>
            </a:extLst>
          </p:cNvPr>
          <p:cNvSpPr txBox="1"/>
          <p:nvPr/>
        </p:nvSpPr>
        <p:spPr>
          <a:xfrm>
            <a:off x="4207240" y="4128784"/>
            <a:ext cx="3000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</a:t>
            </a:r>
            <a:r>
              <a:rPr lang="es-CL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NO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20" name="embajador_salud_mental7">
            <a:extLst>
              <a:ext uri="{FF2B5EF4-FFF2-40B4-BE49-F238E27FC236}">
                <a16:creationId xmlns:a16="http://schemas.microsoft.com/office/drawing/2014/main" id="{3B76D4A4-7C62-AC88-5EDA-8111EBA71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954433"/>
              </p:ext>
            </p:extLst>
          </p:nvPr>
        </p:nvGraphicFramePr>
        <p:xfrm>
          <a:off x="7260562" y="1545008"/>
          <a:ext cx="3864253" cy="2621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Google Shape;356;p25">
            <a:extLst>
              <a:ext uri="{FF2B5EF4-FFF2-40B4-BE49-F238E27FC236}">
                <a16:creationId xmlns:a16="http://schemas.microsoft.com/office/drawing/2014/main" id="{9940357A-6DAD-E245-1949-F6AC5EA68427}"/>
              </a:ext>
            </a:extLst>
          </p:cNvPr>
          <p:cNvSpPr/>
          <p:nvPr/>
        </p:nvSpPr>
        <p:spPr>
          <a:xfrm>
            <a:off x="4716025" y="3458709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56;p25">
            <a:extLst>
              <a:ext uri="{FF2B5EF4-FFF2-40B4-BE49-F238E27FC236}">
                <a16:creationId xmlns:a16="http://schemas.microsoft.com/office/drawing/2014/main" id="{590CB71F-D6DB-1285-E4B1-5FA4B1CFA67B}"/>
              </a:ext>
            </a:extLst>
          </p:cNvPr>
          <p:cNvSpPr/>
          <p:nvPr/>
        </p:nvSpPr>
        <p:spPr>
          <a:xfrm>
            <a:off x="491319" y="1160598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50;p25">
            <a:extLst>
              <a:ext uri="{FF2B5EF4-FFF2-40B4-BE49-F238E27FC236}">
                <a16:creationId xmlns:a16="http://schemas.microsoft.com/office/drawing/2014/main" id="{82269281-0218-22D4-5ABC-0313CF514A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 dirty="0">
                <a:solidFill>
                  <a:srgbClr val="3F3F3F"/>
                </a:solidFill>
              </a:rPr>
              <a:t>Embajadores de la salud mental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50;p25">
            <a:extLst>
              <a:ext uri="{FF2B5EF4-FFF2-40B4-BE49-F238E27FC236}">
                <a16:creationId xmlns:a16="http://schemas.microsoft.com/office/drawing/2014/main" id="{7EB8F025-0553-237C-E8B3-5F3CEEA28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Embajadores de la salud mental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14" name="respuestas_embajador6">
            <a:extLst>
              <a:ext uri="{FF2B5EF4-FFF2-40B4-BE49-F238E27FC236}">
                <a16:creationId xmlns:a16="http://schemas.microsoft.com/office/drawing/2014/main" id="{B323F692-402A-8263-855C-3AB6DC8D6B28}"/>
              </a:ext>
            </a:extLst>
          </p:cNvPr>
          <p:cNvSpPr txBox="1"/>
          <p:nvPr/>
        </p:nvSpPr>
        <p:spPr>
          <a:xfrm>
            <a:off x="360115" y="1541017"/>
            <a:ext cx="55480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¿En algún momento has buscado o recibido apoyo, orientación o información sobre bienestar y salud mental a través de alguien de la comunidad Duoc UC? (N=12646)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15" name="embajador_salud_mental8">
            <a:extLst>
              <a:ext uri="{FF2B5EF4-FFF2-40B4-BE49-F238E27FC236}">
                <a16:creationId xmlns:a16="http://schemas.microsoft.com/office/drawing/2014/main" id="{5975CCB5-E3AB-7F32-6E8E-F9D5225AC4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382299"/>
              </p:ext>
            </p:extLst>
          </p:nvPr>
        </p:nvGraphicFramePr>
        <p:xfrm>
          <a:off x="61392" y="2457143"/>
          <a:ext cx="5486400" cy="305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spuestas_embajador7">
            <a:extLst>
              <a:ext uri="{FF2B5EF4-FFF2-40B4-BE49-F238E27FC236}">
                <a16:creationId xmlns:a16="http://schemas.microsoft.com/office/drawing/2014/main" id="{BD9457A4-DC77-B412-C786-277B45C27A09}"/>
              </a:ext>
            </a:extLst>
          </p:cNvPr>
          <p:cNvSpPr txBox="1"/>
          <p:nvPr/>
        </p:nvSpPr>
        <p:spPr>
          <a:xfrm>
            <a:off x="7579238" y="2377499"/>
            <a:ext cx="39955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sz="1600" b="0">
                <a:solidFill>
                  <a:srgbClr val="525252"/>
                </a:solidFill>
                <a:latin typeface="Calibri Light"/>
              </a:rPr>
              <a:t>¿Recuerdas si esa persona era un Embajador/a del Bienestar y la Salud Mental? (N=2661)</a:t>
            </a:r>
          </a:p>
        </p:txBody>
      </p:sp>
      <p:pic>
        <p:nvPicPr>
          <p:cNvPr id="17" name="Gráfico 16" descr="Maestro con relleno sólido">
            <a:extLst>
              <a:ext uri="{FF2B5EF4-FFF2-40B4-BE49-F238E27FC236}">
                <a16:creationId xmlns:a16="http://schemas.microsoft.com/office/drawing/2014/main" id="{5CF55F00-0D81-4D92-D304-041194127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4815" y="211636"/>
            <a:ext cx="788893" cy="788893"/>
          </a:xfrm>
          <a:prstGeom prst="rect">
            <a:avLst/>
          </a:prstGeom>
        </p:spPr>
      </p:pic>
      <p:graphicFrame>
        <p:nvGraphicFramePr>
          <p:cNvPr id="18" name="embajador_salud_mental9">
            <a:extLst>
              <a:ext uri="{FF2B5EF4-FFF2-40B4-BE49-F238E27FC236}">
                <a16:creationId xmlns:a16="http://schemas.microsoft.com/office/drawing/2014/main" id="{A77144C7-00C1-E433-5D17-DA8C4F25F8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839542"/>
              </p:ext>
            </p:extLst>
          </p:nvPr>
        </p:nvGraphicFramePr>
        <p:xfrm>
          <a:off x="7846169" y="3368785"/>
          <a:ext cx="3461735" cy="253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Google Shape;357;p25">
            <a:extLst>
              <a:ext uri="{FF2B5EF4-FFF2-40B4-BE49-F238E27FC236}">
                <a16:creationId xmlns:a16="http://schemas.microsoft.com/office/drawing/2014/main" id="{3668BA65-3C64-9EFB-190C-41309945F90A}"/>
              </a:ext>
            </a:extLst>
          </p:cNvPr>
          <p:cNvSpPr txBox="1"/>
          <p:nvPr/>
        </p:nvSpPr>
        <p:spPr>
          <a:xfrm>
            <a:off x="3234786" y="4480501"/>
            <a:ext cx="55480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0" name="Google Shape;356;p25">
            <a:extLst>
              <a:ext uri="{FF2B5EF4-FFF2-40B4-BE49-F238E27FC236}">
                <a16:creationId xmlns:a16="http://schemas.microsoft.com/office/drawing/2014/main" id="{E7FF2EAE-CCC7-24FD-677E-3D617E00D9AF}"/>
              </a:ext>
            </a:extLst>
          </p:cNvPr>
          <p:cNvSpPr/>
          <p:nvPr/>
        </p:nvSpPr>
        <p:spPr>
          <a:xfrm>
            <a:off x="5017198" y="3806927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94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0;p25">
            <a:extLst>
              <a:ext uri="{FF2B5EF4-FFF2-40B4-BE49-F238E27FC236}">
                <a16:creationId xmlns:a16="http://schemas.microsoft.com/office/drawing/2014/main" id="{3ACAF0CE-58B8-E423-D18A-22BC4F826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Atenciones psicológicas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5" name="Google Shape;351;p25">
            <a:extLst>
              <a:ext uri="{FF2B5EF4-FFF2-40B4-BE49-F238E27FC236}">
                <a16:creationId xmlns:a16="http://schemas.microsoft.com/office/drawing/2014/main" id="{77BBD4ED-F4C7-860F-0FFB-AB037F26534B}"/>
              </a:ext>
            </a:extLst>
          </p:cNvPr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7" name="Google Shape;352;p25">
            <a:extLst>
              <a:ext uri="{FF2B5EF4-FFF2-40B4-BE49-F238E27FC236}">
                <a16:creationId xmlns:a16="http://schemas.microsoft.com/office/drawing/2014/main" id="{1BAF7FF9-0037-0311-080C-275B904A6717}"/>
              </a:ext>
            </a:extLst>
          </p:cNvPr>
          <p:cNvSpPr txBox="1"/>
          <p:nvPr/>
        </p:nvSpPr>
        <p:spPr>
          <a:xfrm>
            <a:off x="-136175" y="1375795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recibido atención psicológica en el programa de salud mental de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8" name="atencion_psicologica1">
            <a:extLst>
              <a:ext uri="{FF2B5EF4-FFF2-40B4-BE49-F238E27FC236}">
                <a16:creationId xmlns:a16="http://schemas.microsoft.com/office/drawing/2014/main" id="{B4B06A6B-59D3-4FD9-77F6-5A07396A4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555365"/>
              </p:ext>
            </p:extLst>
          </p:nvPr>
        </p:nvGraphicFramePr>
        <p:xfrm>
          <a:off x="66908" y="1899015"/>
          <a:ext cx="4537152" cy="2375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354;p25">
            <a:extLst>
              <a:ext uri="{FF2B5EF4-FFF2-40B4-BE49-F238E27FC236}">
                <a16:creationId xmlns:a16="http://schemas.microsoft.com/office/drawing/2014/main" id="{87ADACC9-5DA2-3C04-9E34-3B1588E704A6}"/>
              </a:ext>
            </a:extLst>
          </p:cNvPr>
          <p:cNvSpPr txBox="1"/>
          <p:nvPr/>
        </p:nvSpPr>
        <p:spPr>
          <a:xfrm>
            <a:off x="7082033" y="555870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¿Qué tan satisfecho/a te encuentras con las atenciones que has recibido?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0" name="Google Shape;354;p25">
            <a:extLst>
              <a:ext uri="{FF2B5EF4-FFF2-40B4-BE49-F238E27FC236}">
                <a16:creationId xmlns:a16="http://schemas.microsoft.com/office/drawing/2014/main" id="{10DE6FC4-D54F-94FA-42FE-2F90B158EC83}"/>
              </a:ext>
            </a:extLst>
          </p:cNvPr>
          <p:cNvSpPr txBox="1"/>
          <p:nvPr/>
        </p:nvSpPr>
        <p:spPr>
          <a:xfrm>
            <a:off x="6096000" y="5277617"/>
            <a:ext cx="39955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¿Recomendarías a un compañero/a usar las atenciones psicológicas del programa de salud mental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11" name="Gráfico 10" descr="Cerebro en la cabeza con relleno sólido">
            <a:extLst>
              <a:ext uri="{FF2B5EF4-FFF2-40B4-BE49-F238E27FC236}">
                <a16:creationId xmlns:a16="http://schemas.microsoft.com/office/drawing/2014/main" id="{AE980510-43B6-0A14-5352-D3C87C893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7256" y="190682"/>
            <a:ext cx="796452" cy="796452"/>
          </a:xfrm>
          <a:prstGeom prst="rect">
            <a:avLst/>
          </a:prstGeom>
        </p:spPr>
      </p:pic>
      <p:graphicFrame>
        <p:nvGraphicFramePr>
          <p:cNvPr id="12" name="atencion_psicologica2">
            <a:extLst>
              <a:ext uri="{FF2B5EF4-FFF2-40B4-BE49-F238E27FC236}">
                <a16:creationId xmlns:a16="http://schemas.microsoft.com/office/drawing/2014/main" id="{6B241851-03D2-35D9-2F36-191A4ECBC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000860"/>
              </p:ext>
            </p:extLst>
          </p:nvPr>
        </p:nvGraphicFramePr>
        <p:xfrm>
          <a:off x="7275749" y="1382524"/>
          <a:ext cx="3708208" cy="220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atencion_psicologica3">
            <a:extLst>
              <a:ext uri="{FF2B5EF4-FFF2-40B4-BE49-F238E27FC236}">
                <a16:creationId xmlns:a16="http://schemas.microsoft.com/office/drawing/2014/main" id="{AABCB2FC-9C37-5DC3-A3E9-FA6F14DA6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794833"/>
              </p:ext>
            </p:extLst>
          </p:nvPr>
        </p:nvGraphicFramePr>
        <p:xfrm>
          <a:off x="8910117" y="4731755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respuestas_atencion_psiscologica1">
            <a:extLst>
              <a:ext uri="{FF2B5EF4-FFF2-40B4-BE49-F238E27FC236}">
                <a16:creationId xmlns:a16="http://schemas.microsoft.com/office/drawing/2014/main" id="{B7490006-F80B-1C5E-DCEB-43707895AA7D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sección incluye un total de 12636 respuestas.</a:t>
            </a:r>
            <a:endParaRPr lang="es-MX" sz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19" name="Google Shape;357;p25">
            <a:extLst>
              <a:ext uri="{FF2B5EF4-FFF2-40B4-BE49-F238E27FC236}">
                <a16:creationId xmlns:a16="http://schemas.microsoft.com/office/drawing/2014/main" id="{9418A863-BA2F-5EC9-1327-287CE7AF216F}"/>
              </a:ext>
            </a:extLst>
          </p:cNvPr>
          <p:cNvSpPr txBox="1"/>
          <p:nvPr/>
        </p:nvSpPr>
        <p:spPr>
          <a:xfrm>
            <a:off x="4006978" y="3963707"/>
            <a:ext cx="34210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0" name="Google Shape;356;p25">
            <a:extLst>
              <a:ext uri="{FF2B5EF4-FFF2-40B4-BE49-F238E27FC236}">
                <a16:creationId xmlns:a16="http://schemas.microsoft.com/office/drawing/2014/main" id="{5FE1BF2F-FDC0-C608-4255-DD98785530E2}"/>
              </a:ext>
            </a:extLst>
          </p:cNvPr>
          <p:cNvSpPr/>
          <p:nvPr/>
        </p:nvSpPr>
        <p:spPr>
          <a:xfrm>
            <a:off x="4633299" y="3193970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1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51;p25">
            <a:extLst>
              <a:ext uri="{FF2B5EF4-FFF2-40B4-BE49-F238E27FC236}">
                <a16:creationId xmlns:a16="http://schemas.microsoft.com/office/drawing/2014/main" id="{D0E89F16-BEC2-285A-9544-F13BBC171C61}"/>
              </a:ext>
            </a:extLst>
          </p:cNvPr>
          <p:cNvSpPr txBox="1"/>
          <p:nvPr/>
        </p:nvSpPr>
        <p:spPr>
          <a:xfrm>
            <a:off x="5751560" y="4666434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6" name="Google Shape;352;p25">
            <a:extLst>
              <a:ext uri="{FF2B5EF4-FFF2-40B4-BE49-F238E27FC236}">
                <a16:creationId xmlns:a16="http://schemas.microsoft.com/office/drawing/2014/main" id="{BC97C172-BB21-49D8-D680-5457393452D2}"/>
              </a:ext>
            </a:extLst>
          </p:cNvPr>
          <p:cNvSpPr txBox="1"/>
          <p:nvPr/>
        </p:nvSpPr>
        <p:spPr>
          <a:xfrm>
            <a:off x="203473" y="1394238"/>
            <a:ext cx="55480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¿Has participado de los talleres y/o intervenciones en sala de bienestar integral en movimiento?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graphicFrame>
        <p:nvGraphicFramePr>
          <p:cNvPr id="7" name="atencion_psicologica4">
            <a:extLst>
              <a:ext uri="{FF2B5EF4-FFF2-40B4-BE49-F238E27FC236}">
                <a16:creationId xmlns:a16="http://schemas.microsoft.com/office/drawing/2014/main" id="{2C1008F6-929D-F73A-DC1B-62C062F54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0316625"/>
              </p:ext>
            </p:extLst>
          </p:nvPr>
        </p:nvGraphicFramePr>
        <p:xfrm>
          <a:off x="656337" y="1945242"/>
          <a:ext cx="4642357" cy="2544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Google Shape;354;p25">
            <a:extLst>
              <a:ext uri="{FF2B5EF4-FFF2-40B4-BE49-F238E27FC236}">
                <a16:creationId xmlns:a16="http://schemas.microsoft.com/office/drawing/2014/main" id="{E639F789-CDED-DDEB-1B64-D4905CF5282D}"/>
              </a:ext>
            </a:extLst>
          </p:cNvPr>
          <p:cNvSpPr txBox="1"/>
          <p:nvPr/>
        </p:nvSpPr>
        <p:spPr>
          <a:xfrm>
            <a:off x="7195118" y="342180"/>
            <a:ext cx="3995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¿En qué medida estos talleres o intervenciones han aportado a tu bienestar?</a:t>
            </a:r>
          </a:p>
        </p:txBody>
      </p:sp>
      <p:sp>
        <p:nvSpPr>
          <p:cNvPr id="9" name="Google Shape;354;p25">
            <a:extLst>
              <a:ext uri="{FF2B5EF4-FFF2-40B4-BE49-F238E27FC236}">
                <a16:creationId xmlns:a16="http://schemas.microsoft.com/office/drawing/2014/main" id="{B196016A-49A9-0B8D-374E-ED9F3CDDC728}"/>
              </a:ext>
            </a:extLst>
          </p:cNvPr>
          <p:cNvSpPr txBox="1"/>
          <p:nvPr/>
        </p:nvSpPr>
        <p:spPr>
          <a:xfrm>
            <a:off x="6155799" y="5416397"/>
            <a:ext cx="39955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¿Recomendarías estos talleres o intervenciones a un compañero/a de Duoc UC?</a:t>
            </a:r>
            <a:endParaRPr sz="16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10" name="Gráfico 9" descr="Corazón con pulso con relleno sólido">
            <a:extLst>
              <a:ext uri="{FF2B5EF4-FFF2-40B4-BE49-F238E27FC236}">
                <a16:creationId xmlns:a16="http://schemas.microsoft.com/office/drawing/2014/main" id="{FD3DFF6A-F579-599A-180E-C88D7EC15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2067" y="171541"/>
            <a:ext cx="817188" cy="817188"/>
          </a:xfrm>
          <a:prstGeom prst="rect">
            <a:avLst/>
          </a:prstGeom>
        </p:spPr>
      </p:pic>
      <p:graphicFrame>
        <p:nvGraphicFramePr>
          <p:cNvPr id="11" name="atencion_psicologica5">
            <a:extLst>
              <a:ext uri="{FF2B5EF4-FFF2-40B4-BE49-F238E27FC236}">
                <a16:creationId xmlns:a16="http://schemas.microsoft.com/office/drawing/2014/main" id="{45B93542-F05B-64D5-EFF6-E4DF28981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926288"/>
              </p:ext>
            </p:extLst>
          </p:nvPr>
        </p:nvGraphicFramePr>
        <p:xfrm>
          <a:off x="7602750" y="1182640"/>
          <a:ext cx="3180331" cy="2275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atencion_psicologica6">
            <a:extLst>
              <a:ext uri="{FF2B5EF4-FFF2-40B4-BE49-F238E27FC236}">
                <a16:creationId xmlns:a16="http://schemas.microsoft.com/office/drawing/2014/main" id="{5FCAE064-39AF-A388-3EAC-3BE14BA52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552554"/>
              </p:ext>
            </p:extLst>
          </p:nvPr>
        </p:nvGraphicFramePr>
        <p:xfrm>
          <a:off x="8910117" y="4935319"/>
          <a:ext cx="3671609" cy="1922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respuestas_bienestar_integral">
            <a:extLst>
              <a:ext uri="{FF2B5EF4-FFF2-40B4-BE49-F238E27FC236}">
                <a16:creationId xmlns:a16="http://schemas.microsoft.com/office/drawing/2014/main" id="{6388D057-677A-3792-6DD6-FB534A2EA80A}"/>
              </a:ext>
            </a:extLst>
          </p:cNvPr>
          <p:cNvSpPr txBox="1"/>
          <p:nvPr/>
        </p:nvSpPr>
        <p:spPr>
          <a:xfrm>
            <a:off x="2335484" y="6492874"/>
            <a:ext cx="67443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600" b="0">
                <a:solidFill>
                  <a:srgbClr val="525252"/>
                </a:solidFill>
                <a:latin typeface="Calibri Light"/>
              </a:rPr>
              <a:t>Nota: esta sección incluye un total de 12628 respuestas.</a:t>
            </a:r>
            <a:endParaRPr lang="es-MX" sz="120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18" name="Google Shape;357;p25">
            <a:extLst>
              <a:ext uri="{FF2B5EF4-FFF2-40B4-BE49-F238E27FC236}">
                <a16:creationId xmlns:a16="http://schemas.microsoft.com/office/drawing/2014/main" id="{4DE51EDB-AD0F-D611-1B84-60C39478FDE1}"/>
              </a:ext>
            </a:extLst>
          </p:cNvPr>
          <p:cNvSpPr txBox="1"/>
          <p:nvPr/>
        </p:nvSpPr>
        <p:spPr>
          <a:xfrm>
            <a:off x="4006978" y="3963707"/>
            <a:ext cx="34210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rgbClr val="595959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Entre quienes respondieron que SÍ</a:t>
            </a:r>
            <a:endParaRPr sz="140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9" name="Google Shape;356;p25">
            <a:extLst>
              <a:ext uri="{FF2B5EF4-FFF2-40B4-BE49-F238E27FC236}">
                <a16:creationId xmlns:a16="http://schemas.microsoft.com/office/drawing/2014/main" id="{875E78AF-6592-B1F8-D445-6E9E867A0CBB}"/>
              </a:ext>
            </a:extLst>
          </p:cNvPr>
          <p:cNvSpPr/>
          <p:nvPr/>
        </p:nvSpPr>
        <p:spPr>
          <a:xfrm>
            <a:off x="4633299" y="3193970"/>
            <a:ext cx="1983262" cy="66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23A"/>
          </a:solidFill>
          <a:ln w="12700" cap="flat" cmpd="sng">
            <a:solidFill>
              <a:srgbClr val="0022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50;p25">
            <a:extLst>
              <a:ext uri="{FF2B5EF4-FFF2-40B4-BE49-F238E27FC236}">
                <a16:creationId xmlns:a16="http://schemas.microsoft.com/office/drawing/2014/main" id="{61D43187-6E9D-7B5C-61C8-B46EE9650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214997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Bienestar integral en movimiento</a:t>
            </a:r>
            <a:endParaRPr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2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Síntesis global y conclusiones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5"/>
          <p:cNvSpPr txBox="1">
            <a:spLocks noGrp="1"/>
          </p:cNvSpPr>
          <p:nvPr>
            <p:ph type="title"/>
          </p:nvPr>
        </p:nvSpPr>
        <p:spPr>
          <a:xfrm>
            <a:off x="491319" y="210715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s-CL" sz="3200">
                <a:solidFill>
                  <a:srgbClr val="3F3F3F"/>
                </a:solidFill>
              </a:rPr>
              <a:t>Conclusiones</a:t>
            </a:r>
            <a:endParaRPr sz="3200">
              <a:solidFill>
                <a:srgbClr val="E30613"/>
              </a:solidFill>
            </a:endParaRPr>
          </a:p>
        </p:txBody>
      </p:sp>
      <p:sp>
        <p:nvSpPr>
          <p:cNvPr id="981" name="Google Shape;981;p85"/>
          <p:cNvSpPr txBox="1">
            <a:spLocks noGrp="1"/>
          </p:cNvSpPr>
          <p:nvPr>
            <p:ph type="body" idx="1"/>
          </p:nvPr>
        </p:nvSpPr>
        <p:spPr>
          <a:xfrm>
            <a:off x="491319" y="1288472"/>
            <a:ext cx="11250112" cy="49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12897" lvl="0" indent="-285750" algn="just">
              <a:lnSpc>
                <a:spcPct val="150000"/>
              </a:lnSpc>
              <a:buClr>
                <a:schemeClr val="dk1"/>
              </a:buClr>
              <a:buSzPct val="105555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3F3F3F"/>
                </a:solidFill>
              </a:rPr>
              <a:t>XXX</a:t>
            </a:r>
            <a:endParaRPr lang="es-ES" sz="1800" dirty="0">
              <a:solidFill>
                <a:srgbClr val="3F3F3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00FDE6-70C2-4D7B-A270-DE0D8F289D64}"/>
              </a:ext>
            </a:extLst>
          </p:cNvPr>
          <p:cNvSpPr txBox="1"/>
          <p:nvPr/>
        </p:nvSpPr>
        <p:spPr>
          <a:xfrm>
            <a:off x="9278471" y="365125"/>
            <a:ext cx="153296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Texto por redactar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9"/>
          <p:cNvSpPr/>
          <p:nvPr/>
        </p:nvSpPr>
        <p:spPr>
          <a:xfrm>
            <a:off x="279127" y="665853"/>
            <a:ext cx="112149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Char char="✔"/>
            </a:pP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Junto al reporte global se entregan </a:t>
            </a:r>
            <a:r>
              <a:rPr lang="es-CL" sz="1600" b="1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29 reportes</a:t>
            </a:r>
            <a:r>
              <a:rPr lang="es-CL" sz="16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</a:t>
            </a:r>
            <a:endParaRPr dirty="0">
              <a:solidFill>
                <a:srgbClr val="3F3F3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32" name="Google Shape;1032;p89"/>
          <p:cNvSpPr txBox="1">
            <a:spLocks noGrp="1"/>
          </p:cNvSpPr>
          <p:nvPr>
            <p:ph type="title"/>
          </p:nvPr>
        </p:nvSpPr>
        <p:spPr>
          <a:xfrm>
            <a:off x="279127" y="-161253"/>
            <a:ext cx="116392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Calibri"/>
              <a:buNone/>
            </a:pPr>
            <a:r>
              <a:rPr lang="es-CL" dirty="0">
                <a:solidFill>
                  <a:srgbClr val="3F3F3F"/>
                </a:solidFill>
              </a:rPr>
              <a:t>Reportes específicos</a:t>
            </a:r>
            <a:endParaRPr sz="2400" dirty="0">
              <a:solidFill>
                <a:srgbClr val="E30613"/>
              </a:solidFill>
            </a:endParaRPr>
          </a:p>
        </p:txBody>
      </p:sp>
      <p:grpSp>
        <p:nvGrpSpPr>
          <p:cNvPr id="1033" name="Google Shape;1033;p89"/>
          <p:cNvGrpSpPr/>
          <p:nvPr/>
        </p:nvGrpSpPr>
        <p:grpSpPr>
          <a:xfrm>
            <a:off x="2463839" y="1249254"/>
            <a:ext cx="8127920" cy="5160361"/>
            <a:chOff x="39" y="13611"/>
            <a:chExt cx="8127920" cy="5160361"/>
          </a:xfrm>
        </p:grpSpPr>
        <p:sp>
          <p:nvSpPr>
            <p:cNvPr id="1034" name="Google Shape;1034;p89"/>
            <p:cNvSpPr/>
            <p:nvPr/>
          </p:nvSpPr>
          <p:spPr>
            <a:xfrm>
              <a:off x="39" y="13611"/>
              <a:ext cx="3798093" cy="616248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9"/>
            <p:cNvSpPr txBox="1"/>
            <p:nvPr/>
          </p:nvSpPr>
          <p:spPr>
            <a:xfrm>
              <a:off x="39" y="13611"/>
              <a:ext cx="3798093" cy="616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CL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Sedes</a:t>
              </a:r>
              <a:endParaRPr/>
            </a:p>
          </p:txBody>
        </p:sp>
        <p:sp>
          <p:nvSpPr>
            <p:cNvPr id="1036" name="Google Shape;1036;p89"/>
            <p:cNvSpPr/>
            <p:nvPr/>
          </p:nvSpPr>
          <p:spPr>
            <a:xfrm>
              <a:off x="39" y="624135"/>
              <a:ext cx="3798093" cy="4549837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9"/>
            <p:cNvSpPr txBox="1"/>
            <p:nvPr/>
          </p:nvSpPr>
          <p:spPr>
            <a:xfrm>
              <a:off x="39" y="624135"/>
              <a:ext cx="3798093" cy="454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675" tIns="74675" rIns="99550" bIns="112000" anchor="t" anchorCtr="0">
              <a:noAutofit/>
            </a:bodyPr>
            <a:lstStyle/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Alameda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Antonio Varas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Campus Arauco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Campus Villarrica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Comunicaciones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Concepción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Maipú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Melipilla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Online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Padre Alonso de Ovalle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Plaza Norte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Plaza Oeste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Plaza Vespucio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Puente Alto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Puerto Montt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San Bernardo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San Carlos de Apoquindo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San Joaquín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Valparaíso</a:t>
              </a:r>
            </a:p>
            <a:p>
              <a:pPr marL="114300" lvl="1" indent="-114300">
                <a:lnSpc>
                  <a:spcPct val="90000"/>
                </a:lnSpc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CL" sz="16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Viña del Mar</a:t>
              </a:r>
            </a:p>
          </p:txBody>
        </p:sp>
        <p:sp>
          <p:nvSpPr>
            <p:cNvPr id="1038" name="Google Shape;1038;p89"/>
            <p:cNvSpPr/>
            <p:nvPr/>
          </p:nvSpPr>
          <p:spPr>
            <a:xfrm>
              <a:off x="4329866" y="13611"/>
              <a:ext cx="3798093" cy="616248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9"/>
            <p:cNvSpPr txBox="1"/>
            <p:nvPr/>
          </p:nvSpPr>
          <p:spPr>
            <a:xfrm>
              <a:off x="4329866" y="13611"/>
              <a:ext cx="3798093" cy="616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CL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Escuelas</a:t>
              </a:r>
              <a:endParaRPr/>
            </a:p>
          </p:txBody>
        </p:sp>
        <p:sp>
          <p:nvSpPr>
            <p:cNvPr id="1040" name="Google Shape;1040;p89"/>
            <p:cNvSpPr/>
            <p:nvPr/>
          </p:nvSpPr>
          <p:spPr>
            <a:xfrm>
              <a:off x="4329866" y="624135"/>
              <a:ext cx="3798093" cy="4549837"/>
            </a:xfrm>
            <a:prstGeom prst="rect">
              <a:avLst/>
            </a:prstGeom>
            <a:solidFill>
              <a:srgbClr val="E0E0E0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9"/>
            <p:cNvSpPr txBox="1"/>
            <p:nvPr/>
          </p:nvSpPr>
          <p:spPr>
            <a:xfrm>
              <a:off x="4329866" y="624135"/>
              <a:ext cx="3798093" cy="454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00" tIns="112000" rIns="149350" bIns="168000" anchor="t" anchorCtr="0">
              <a:noAutofit/>
            </a:bodyPr>
            <a:lstStyle/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Administración y Negocios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Comunicación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Construcción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Diseño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Gastronomía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Informática y Telecomunicaciones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Ingeniería, Medio Ambiente y Recursos Naturales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/>
                  <a:ea typeface="Calibri"/>
                  <a:cs typeface="Calibri Light"/>
                  <a:sym typeface="Calibri"/>
                </a:rPr>
                <a:t>Salud y Bienestar</a:t>
              </a:r>
              <a:endParaRPr lang="es-ES" sz="1800" dirty="0">
                <a:solidFill>
                  <a:srgbClr val="3F3F3F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</a:endParaRP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s-ES" sz="1800" dirty="0">
                  <a:solidFill>
                    <a:srgbClr val="3F3F3F"/>
                  </a:solidFill>
                  <a:latin typeface="Calibri Light" panose="020F0302020204030204" pitchFamily="34" charset="0"/>
                  <a:ea typeface="Calibri"/>
                  <a:cs typeface="Calibri Light" panose="020F0302020204030204" pitchFamily="34" charset="0"/>
                  <a:sym typeface="Calibri"/>
                </a:rPr>
                <a:t>Turismo y Hotelería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4BE4B2-5DA3-407E-AF87-08AB689F523B}"/>
              </a:ext>
            </a:extLst>
          </p:cNvPr>
          <p:cNvSpPr txBox="1"/>
          <p:nvPr/>
        </p:nvSpPr>
        <p:spPr>
          <a:xfrm>
            <a:off x="9278471" y="365125"/>
            <a:ext cx="153296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Texto por redactar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ctrTitle"/>
          </p:nvPr>
        </p:nvSpPr>
        <p:spPr>
          <a:xfrm>
            <a:off x="336645" y="2377934"/>
            <a:ext cx="11518709" cy="210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br>
              <a:rPr lang="es-CL" sz="5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Radiografía del Bienestar y la Salud Mental </a:t>
            </a: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2025</a:t>
            </a: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br>
              <a:rPr lang="es-CL" sz="4400" b="1" cap="small" dirty="0">
                <a:solidFill>
                  <a:schemeClr val="lt1"/>
                </a:solidFill>
                <a:sym typeface="Calibri"/>
              </a:rPr>
            </a:br>
            <a:r>
              <a:rPr lang="es-CL" sz="4400" b="1" cap="small" dirty="0">
                <a:solidFill>
                  <a:schemeClr val="lt1"/>
                </a:solidFill>
                <a:sym typeface="Calibri"/>
              </a:rPr>
              <a:t>Duoc UC</a:t>
            </a:r>
            <a:endParaRPr sz="4400" dirty="0"/>
          </a:p>
        </p:txBody>
      </p:sp>
      <p:sp>
        <p:nvSpPr>
          <p:cNvPr id="50" name="Google Shape;50;p1" descr="Francisco Urdinez @ PUC Chile - Portfolio de curso de master China-Am.Latina"/>
          <p:cNvSpPr/>
          <p:nvPr/>
        </p:nvSpPr>
        <p:spPr>
          <a:xfrm>
            <a:off x="155574" y="-144463"/>
            <a:ext cx="1836779" cy="183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 descr="Francisco Urdinez @ PUC Chile - Portfolio de curso de master China-Am.Latin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E343CB-8787-4608-975F-885D0F5E7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5" y="5116057"/>
            <a:ext cx="2008093" cy="11282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5435ED-B307-42EA-9874-9FCE3BFE7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38" y="5116056"/>
            <a:ext cx="1922034" cy="11282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D393B4-F575-4F80-BEE5-ADDE360BD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027" y="5107231"/>
            <a:ext cx="1824526" cy="11371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9009F9-0C94-40D2-AFFE-9A5B3B21D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773" y="5116054"/>
            <a:ext cx="2014813" cy="11282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562DBC-C7EE-421E-915C-CB124164B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724" y="5116055"/>
            <a:ext cx="2033630" cy="11282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B5CE52-3FF0-47FC-BB74-A93CAF11E4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26"/>
          <a:stretch/>
        </p:blipFill>
        <p:spPr>
          <a:xfrm>
            <a:off x="9923929" y="5096181"/>
            <a:ext cx="1931425" cy="11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6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Caracterización de participantes</a:t>
            </a:r>
            <a:br>
              <a:rPr lang="es-CL" dirty="0"/>
            </a:br>
            <a:endParaRPr sz="1400" dirty="0"/>
          </a:p>
        </p:txBody>
      </p:sp>
      <p:graphicFrame>
        <p:nvGraphicFramePr>
          <p:cNvPr id="291" name="gender_pie_chart"/>
          <p:cNvGraphicFramePr/>
          <p:nvPr>
            <p:extLst>
              <p:ext uri="{D42A27DB-BD31-4B8C-83A1-F6EECF244321}">
                <p14:modId xmlns:p14="http://schemas.microsoft.com/office/powerpoint/2010/main" val="1840723605"/>
              </p:ext>
            </p:extLst>
          </p:nvPr>
        </p:nvGraphicFramePr>
        <p:xfrm>
          <a:off x="804568" y="2363337"/>
          <a:ext cx="3025342" cy="2552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2" name="student_day_pie_chart"/>
          <p:cNvGraphicFramePr/>
          <p:nvPr>
            <p:extLst>
              <p:ext uri="{D42A27DB-BD31-4B8C-83A1-F6EECF244321}">
                <p14:modId xmlns:p14="http://schemas.microsoft.com/office/powerpoint/2010/main" val="1811007523"/>
              </p:ext>
            </p:extLst>
          </p:nvPr>
        </p:nvGraphicFramePr>
        <p:xfrm>
          <a:off x="4692496" y="2363338"/>
          <a:ext cx="2807007" cy="2552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3" name="student_type_pie_chart"/>
          <p:cNvGraphicFramePr/>
          <p:nvPr>
            <p:extLst>
              <p:ext uri="{D42A27DB-BD31-4B8C-83A1-F6EECF244321}">
                <p14:modId xmlns:p14="http://schemas.microsoft.com/office/powerpoint/2010/main" val="3237093768"/>
              </p:ext>
            </p:extLst>
          </p:nvPr>
        </p:nvGraphicFramePr>
        <p:xfrm>
          <a:off x="8362089" y="2134373"/>
          <a:ext cx="2807007" cy="301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otal_participantes">
            <a:extLst>
              <a:ext uri="{FF2B5EF4-FFF2-40B4-BE49-F238E27FC236}">
                <a16:creationId xmlns:a16="http://schemas.microsoft.com/office/drawing/2014/main" id="{FD6594E2-3B12-FB73-4BD3-7B79F0E7FDB7}"/>
              </a:ext>
            </a:extLst>
          </p:cNvPr>
          <p:cNvSpPr txBox="1"/>
          <p:nvPr/>
        </p:nvSpPr>
        <p:spPr>
          <a:xfrm>
            <a:off x="491319" y="890042"/>
            <a:ext cx="26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b="1">
                <a:solidFill>
                  <a:srgbClr val="3A434C"/>
                </a:solidFill>
                <a:latin typeface="Calibri Light"/>
              </a:rPr>
              <a:t>CASOS VÁLIDOS (N=18,540)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0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Anexos: otros datos de interés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ersonas_cuidado2">
            <a:extLst>
              <a:ext uri="{FF2B5EF4-FFF2-40B4-BE49-F238E27FC236}">
                <a16:creationId xmlns:a16="http://schemas.microsoft.com/office/drawing/2014/main" id="{FB095207-12E8-81D3-A710-055842761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82565"/>
              </p:ext>
            </p:extLst>
          </p:nvPr>
        </p:nvGraphicFramePr>
        <p:xfrm>
          <a:off x="6096000" y="1774682"/>
          <a:ext cx="5872973" cy="346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personas_cuidado1">
            <a:extLst>
              <a:ext uri="{FF2B5EF4-FFF2-40B4-BE49-F238E27FC236}">
                <a16:creationId xmlns:a16="http://schemas.microsoft.com/office/drawing/2014/main" id="{BA2DFC3A-3E74-B9FA-E196-4198214E0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825984"/>
              </p:ext>
            </p:extLst>
          </p:nvPr>
        </p:nvGraphicFramePr>
        <p:xfrm>
          <a:off x="491318" y="1228726"/>
          <a:ext cx="4998357" cy="455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Google Shape;1071;p93">
            <a:extLst>
              <a:ext uri="{FF2B5EF4-FFF2-40B4-BE49-F238E27FC236}">
                <a16:creationId xmlns:a16="http://schemas.microsoft.com/office/drawing/2014/main" id="{6B5808BB-4044-79C2-AB2D-72E1C08D5B49}"/>
              </a:ext>
            </a:extLst>
          </p:cNvPr>
          <p:cNvSpPr/>
          <p:nvPr/>
        </p:nvSpPr>
        <p:spPr>
          <a:xfrm>
            <a:off x="2650671" y="1774682"/>
            <a:ext cx="2324101" cy="2914650"/>
          </a:xfrm>
          <a:prstGeom prst="rightBracket">
            <a:avLst>
              <a:gd name="adj" fmla="val 8333"/>
            </a:avLst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072;p93">
            <a:extLst>
              <a:ext uri="{FF2B5EF4-FFF2-40B4-BE49-F238E27FC236}">
                <a16:creationId xmlns:a16="http://schemas.microsoft.com/office/drawing/2014/main" id="{50FAE27F-AE7C-0DFE-C0E4-ADB5496DD700}"/>
              </a:ext>
            </a:extLst>
          </p:cNvPr>
          <p:cNvCxnSpPr/>
          <p:nvPr/>
        </p:nvCxnSpPr>
        <p:spPr>
          <a:xfrm>
            <a:off x="5127172" y="3212957"/>
            <a:ext cx="114299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" name="Google Shape;1073;p93">
            <a:extLst>
              <a:ext uri="{FF2B5EF4-FFF2-40B4-BE49-F238E27FC236}">
                <a16:creationId xmlns:a16="http://schemas.microsoft.com/office/drawing/2014/main" id="{3DE94597-1FE0-12AD-2349-256BE37AEA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538" y="365125"/>
            <a:ext cx="1163955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Personas al cuidado</a:t>
            </a:r>
            <a:endParaRPr dirty="0"/>
          </a:p>
        </p:txBody>
      </p:sp>
      <p:sp>
        <p:nvSpPr>
          <p:cNvPr id="9" name="respuestas_personas_cuidado2">
            <a:extLst>
              <a:ext uri="{FF2B5EF4-FFF2-40B4-BE49-F238E27FC236}">
                <a16:creationId xmlns:a16="http://schemas.microsoft.com/office/drawing/2014/main" id="{62BBD31C-698D-521F-657D-9A8918D07C73}"/>
              </a:ext>
            </a:extLst>
          </p:cNvPr>
          <p:cNvSpPr txBox="1"/>
          <p:nvPr/>
        </p:nvSpPr>
        <p:spPr>
          <a:xfrm>
            <a:off x="7055006" y="1094867"/>
            <a:ext cx="3954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b="0">
                <a:solidFill>
                  <a:srgbClr val="525252"/>
                </a:solidFill>
                <a:latin typeface="Calibri Light"/>
              </a:rPr>
              <a:t>¿Cuentas con apoyo para el cuidado de esa(s) persona(s) mientras estudias? N = 3229</a:t>
            </a:r>
            <a:endParaRPr sz="1600" dirty="0">
              <a:solidFill>
                <a:srgbClr val="595959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respuestas_personas_cuidado1">
            <a:extLst>
              <a:ext uri="{FF2B5EF4-FFF2-40B4-BE49-F238E27FC236}">
                <a16:creationId xmlns:a16="http://schemas.microsoft.com/office/drawing/2014/main" id="{047064F7-844A-87AF-9DE3-DC9FDB0882F3}"/>
              </a:ext>
            </a:extLst>
          </p:cNvPr>
          <p:cNvSpPr txBox="1"/>
          <p:nvPr/>
        </p:nvSpPr>
        <p:spPr>
          <a:xfrm>
            <a:off x="836515" y="1072091"/>
            <a:ext cx="4290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sz="1600" b="0">
                <a:solidFill>
                  <a:srgbClr val="525252"/>
                </a:solidFill>
                <a:latin typeface="Calibri Light"/>
              </a:rPr>
              <a:t>¿Tienes a alguna persona a tu cuidado? N = 12540</a:t>
            </a:r>
            <a:endParaRPr lang="en-US" sz="1600" kern="1200" dirty="0">
              <a:solidFill>
                <a:srgbClr val="000000">
                  <a:lumMod val="65000"/>
                  <a:lumOff val="35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ituacion_empleo">
            <a:extLst>
              <a:ext uri="{FF2B5EF4-FFF2-40B4-BE49-F238E27FC236}">
                <a16:creationId xmlns:a16="http://schemas.microsoft.com/office/drawing/2014/main" id="{DEA6C64B-93D7-29B2-6C59-4EA3B40EF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577864"/>
              </p:ext>
            </p:extLst>
          </p:nvPr>
        </p:nvGraphicFramePr>
        <p:xfrm>
          <a:off x="2393949" y="1667264"/>
          <a:ext cx="7559676" cy="455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1080;p94">
            <a:extLst>
              <a:ext uri="{FF2B5EF4-FFF2-40B4-BE49-F238E27FC236}">
                <a16:creationId xmlns:a16="http://schemas.microsoft.com/office/drawing/2014/main" id="{F5173A55-5B59-C34B-FE86-7A882B61F5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538" y="365125"/>
            <a:ext cx="1163955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Situación de empleo</a:t>
            </a:r>
            <a:endParaRPr/>
          </a:p>
        </p:txBody>
      </p:sp>
      <p:sp>
        <p:nvSpPr>
          <p:cNvPr id="2" name="respuestas_empleo">
            <a:extLst>
              <a:ext uri="{FF2B5EF4-FFF2-40B4-BE49-F238E27FC236}">
                <a16:creationId xmlns:a16="http://schemas.microsoft.com/office/drawing/2014/main" id="{C8C78268-7186-D482-B475-268AE8AB5FCF}"/>
              </a:ext>
            </a:extLst>
          </p:cNvPr>
          <p:cNvSpPr txBox="1"/>
          <p:nvPr/>
        </p:nvSpPr>
        <p:spPr>
          <a:xfrm>
            <a:off x="4064619" y="976798"/>
            <a:ext cx="421833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sz="16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sz="1600" b="0">
                <a:solidFill>
                  <a:srgbClr val="525252"/>
                </a:solidFill>
                <a:latin typeface="Calibri Light"/>
              </a:rPr>
              <a:t>¿Cuál de estas situaciones refleja de mejor forma tu trabajo actual? N = 12520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dicion_academica1">
            <a:extLst>
              <a:ext uri="{FF2B5EF4-FFF2-40B4-BE49-F238E27FC236}">
                <a16:creationId xmlns:a16="http://schemas.microsoft.com/office/drawing/2014/main" id="{14502EC0-F5C1-6AF5-8251-093858D94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143926"/>
              </p:ext>
            </p:extLst>
          </p:nvPr>
        </p:nvGraphicFramePr>
        <p:xfrm>
          <a:off x="654424" y="1512446"/>
          <a:ext cx="11120225" cy="3122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Google Shape;1093;p96">
            <a:extLst>
              <a:ext uri="{FF2B5EF4-FFF2-40B4-BE49-F238E27FC236}">
                <a16:creationId xmlns:a16="http://schemas.microsoft.com/office/drawing/2014/main" id="{32A5CD62-338E-298A-2FBD-40AB86B34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Condiciones para la actividad académica</a:t>
            </a:r>
            <a:endParaRPr/>
          </a:p>
        </p:txBody>
      </p:sp>
      <p:graphicFrame>
        <p:nvGraphicFramePr>
          <p:cNvPr id="9" name="condicion_academica2">
            <a:extLst>
              <a:ext uri="{FF2B5EF4-FFF2-40B4-BE49-F238E27FC236}">
                <a16:creationId xmlns:a16="http://schemas.microsoft.com/office/drawing/2014/main" id="{183A7AAE-B4EF-43AE-6C7C-4284CE233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586625"/>
              </p:ext>
            </p:extLst>
          </p:nvPr>
        </p:nvGraphicFramePr>
        <p:xfrm>
          <a:off x="491320" y="4634459"/>
          <a:ext cx="11283329" cy="1703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spuestas_condicion_academica">
            <a:extLst>
              <a:ext uri="{FF2B5EF4-FFF2-40B4-BE49-F238E27FC236}">
                <a16:creationId xmlns:a16="http://schemas.microsoft.com/office/drawing/2014/main" id="{8D518FB7-EE8C-400C-3310-9E81D3DE915B}"/>
              </a:ext>
            </a:extLst>
          </p:cNvPr>
          <p:cNvSpPr txBox="1"/>
          <p:nvPr/>
        </p:nvSpPr>
        <p:spPr>
          <a:xfrm>
            <a:off x="2611375" y="1028975"/>
            <a:ext cx="7399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600" b="0" i="0" u="none" strike="noStrike" kern="1200" spc="0" baseline="0">
                <a:solidFill>
                  <a:srgbClr val="56565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r>
              <a:rPr sz="1600" b="0">
                <a:solidFill>
                  <a:srgbClr val="525252"/>
                </a:solidFill>
                <a:latin typeface="Calibri Light"/>
              </a:rPr>
              <a:t>De acuerdo a las condiciones que tienes para desarrollar tus actividades académicas, ¿cuán de acuerdo estás con las siguientes afirmaciones? N = 12481</a:t>
            </a:r>
            <a:endParaRPr lang="es-CL" kern="1200" dirty="0">
              <a:solidFill>
                <a:srgbClr val="56565A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cio_sede1">
            <a:extLst>
              <a:ext uri="{FF2B5EF4-FFF2-40B4-BE49-F238E27FC236}">
                <a16:creationId xmlns:a16="http://schemas.microsoft.com/office/drawing/2014/main" id="{07B7BAE1-EB3C-3AE0-1451-10E15A83F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505910"/>
              </p:ext>
            </p:extLst>
          </p:nvPr>
        </p:nvGraphicFramePr>
        <p:xfrm>
          <a:off x="394446" y="1703294"/>
          <a:ext cx="5915867" cy="4185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1080;p94">
            <a:extLst>
              <a:ext uri="{FF2B5EF4-FFF2-40B4-BE49-F238E27FC236}">
                <a16:creationId xmlns:a16="http://schemas.microsoft.com/office/drawing/2014/main" id="{F0225060-202B-341E-E2B7-33D0E42FE6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538" y="365125"/>
            <a:ext cx="1163955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/>
              <a:t>Uso de espacios sedes Duoc UC</a:t>
            </a:r>
            <a:endParaRPr/>
          </a:p>
        </p:txBody>
      </p:sp>
      <p:graphicFrame>
        <p:nvGraphicFramePr>
          <p:cNvPr id="10" name="espacio_sede2">
            <a:extLst>
              <a:ext uri="{FF2B5EF4-FFF2-40B4-BE49-F238E27FC236}">
                <a16:creationId xmlns:a16="http://schemas.microsoft.com/office/drawing/2014/main" id="{B77D7FB2-ACC3-9B17-234C-BE3E4CBA7A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603818"/>
              </p:ext>
            </p:extLst>
          </p:nvPr>
        </p:nvGraphicFramePr>
        <p:xfrm>
          <a:off x="6310312" y="1650066"/>
          <a:ext cx="5715783" cy="4239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F85008DA-0323-ABD6-1764-54477210DE3F}"/>
              </a:ext>
            </a:extLst>
          </p:cNvPr>
          <p:cNvSpPr txBox="1"/>
          <p:nvPr/>
        </p:nvSpPr>
        <p:spPr>
          <a:xfrm>
            <a:off x="1838604" y="1220321"/>
            <a:ext cx="248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Espacios presenciales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BAF09B-833B-5561-B06D-0FB0D3C769C9}"/>
              </a:ext>
            </a:extLst>
          </p:cNvPr>
          <p:cNvSpPr txBox="1"/>
          <p:nvPr/>
        </p:nvSpPr>
        <p:spPr>
          <a:xfrm>
            <a:off x="7870173" y="1199491"/>
            <a:ext cx="248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Espacios online</a:t>
            </a:r>
          </a:p>
        </p:txBody>
      </p:sp>
      <p:sp>
        <p:nvSpPr>
          <p:cNvPr id="13" name="respuestas_espacios_sedes">
            <a:extLst>
              <a:ext uri="{FF2B5EF4-FFF2-40B4-BE49-F238E27FC236}">
                <a16:creationId xmlns:a16="http://schemas.microsoft.com/office/drawing/2014/main" id="{5CEBEEC1-3E61-E375-DD77-718C14AFD059}"/>
              </a:ext>
            </a:extLst>
          </p:cNvPr>
          <p:cNvSpPr txBox="1"/>
          <p:nvPr/>
        </p:nvSpPr>
        <p:spPr>
          <a:xfrm>
            <a:off x="2335484" y="6492875"/>
            <a:ext cx="801791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200" b="0">
                <a:solidFill>
                  <a:srgbClr val="525252"/>
                </a:solidFill>
                <a:latin typeface="Calibri Light"/>
              </a:rPr>
              <a:t>Nota: esta pregunta incluye un total de 5362 respuestas y se desplegó solo a quienes habían profundizado en ideación suicida.</a:t>
            </a:r>
          </a:p>
        </p:txBody>
      </p:sp>
    </p:spTree>
    <p:extLst>
      <p:ext uri="{BB962C8B-B14F-4D97-AF65-F5344CB8AC3E}">
        <p14:creationId xmlns:p14="http://schemas.microsoft.com/office/powerpoint/2010/main" val="11354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escuelas_bar_chart"/>
          <p:cNvGraphicFramePr/>
          <p:nvPr>
            <p:extLst>
              <p:ext uri="{D42A27DB-BD31-4B8C-83A1-F6EECF244321}">
                <p14:modId xmlns:p14="http://schemas.microsoft.com/office/powerpoint/2010/main" val="2439517272"/>
              </p:ext>
            </p:extLst>
          </p:nvPr>
        </p:nvGraphicFramePr>
        <p:xfrm>
          <a:off x="1858210" y="1416783"/>
          <a:ext cx="8628929" cy="2495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2" name="sedes_bar_chart"/>
          <p:cNvGraphicFramePr/>
          <p:nvPr>
            <p:extLst>
              <p:ext uri="{D42A27DB-BD31-4B8C-83A1-F6EECF244321}">
                <p14:modId xmlns:p14="http://schemas.microsoft.com/office/powerpoint/2010/main" val="1126109642"/>
              </p:ext>
            </p:extLst>
          </p:nvPr>
        </p:nvGraphicFramePr>
        <p:xfrm>
          <a:off x="1165225" y="4100597"/>
          <a:ext cx="10291476" cy="219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Google Shape;290;p18">
            <a:extLst>
              <a:ext uri="{FF2B5EF4-FFF2-40B4-BE49-F238E27FC236}">
                <a16:creationId xmlns:a16="http://schemas.microsoft.com/office/drawing/2014/main" id="{A0121B43-BDE4-4EA8-B1D2-962DBEEA7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319" y="365126"/>
            <a:ext cx="1163928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434C"/>
              </a:buClr>
              <a:buSzPts val="3400"/>
              <a:buFont typeface="Calibri"/>
              <a:buNone/>
            </a:pPr>
            <a:r>
              <a:rPr lang="es-CL" dirty="0"/>
              <a:t>Caracterización de participantes</a:t>
            </a:r>
            <a:br>
              <a:rPr lang="es-CL" dirty="0"/>
            </a:br>
            <a:endParaRPr sz="1400" dirty="0"/>
          </a:p>
        </p:txBody>
      </p:sp>
      <p:sp>
        <p:nvSpPr>
          <p:cNvPr id="2" name="total_participantes_2">
            <a:extLst>
              <a:ext uri="{FF2B5EF4-FFF2-40B4-BE49-F238E27FC236}">
                <a16:creationId xmlns:a16="http://schemas.microsoft.com/office/drawing/2014/main" id="{E58931B8-8BCA-499E-1D4B-D021B6210CFF}"/>
              </a:ext>
            </a:extLst>
          </p:cNvPr>
          <p:cNvSpPr txBox="1"/>
          <p:nvPr/>
        </p:nvSpPr>
        <p:spPr>
          <a:xfrm>
            <a:off x="491319" y="890042"/>
            <a:ext cx="26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b="1">
                <a:solidFill>
                  <a:srgbClr val="3A434C"/>
                </a:solidFill>
                <a:latin typeface="Calibri Light"/>
              </a:rPr>
              <a:t>CASOS VÁLIDOS (N=18,540)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/>
        </p:nvSpPr>
        <p:spPr>
          <a:xfrm>
            <a:off x="354843" y="2006221"/>
            <a:ext cx="11505061" cy="289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1" cap="small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Principales hallazgos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6386</TotalTime>
  <Words>2748</Words>
  <Application>Microsoft Office PowerPoint</Application>
  <PresentationFormat>Panorámica</PresentationFormat>
  <Paragraphs>428</Paragraphs>
  <Slides>74</Slides>
  <Notes>72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Noto Sans Symbols</vt:lpstr>
      <vt:lpstr>Tema de Office</vt:lpstr>
      <vt:lpstr> Radiografía del Bienestar y la Salud Mental  2025  Duoc UC</vt:lpstr>
      <vt:lpstr>Estructura de la presentación</vt:lpstr>
      <vt:lpstr>Presentación de PowerPoint</vt:lpstr>
      <vt:lpstr>Propósito</vt:lpstr>
      <vt:lpstr>Ficha técnica</vt:lpstr>
      <vt:lpstr>Batería de evaluación</vt:lpstr>
      <vt:lpstr>Caracterización de participantes </vt:lpstr>
      <vt:lpstr>Caracterización de participantes </vt:lpstr>
      <vt:lpstr>Presentación de PowerPoint</vt:lpstr>
      <vt:lpstr>Presentación de PowerPoint</vt:lpstr>
      <vt:lpstr>Presentación de PowerPoint</vt:lpstr>
      <vt:lpstr>Presentación de PowerPoint</vt:lpstr>
      <vt:lpstr>Resultados descriptivos</vt:lpstr>
      <vt:lpstr>Presentación de PowerPoint</vt:lpstr>
      <vt:lpstr>Nivel de estrés percibido</vt:lpstr>
      <vt:lpstr>Estresores ¿Cuáles de las siguientes situaciones presentan un problema que te afecte actualmente?  Resultados por Sexo </vt:lpstr>
      <vt:lpstr>Estresores ¿Cuáles de las siguientes situaciones presentan un problema que te afecte actualmente?  Resultados por Jornada </vt:lpstr>
      <vt:lpstr>Estresores – Exigencia carga académica Entre quienes reportaron como estresor “Carga académica exigente”</vt:lpstr>
      <vt:lpstr>Estresores – Exigencia carga académica ¿Cuáles de las siguientes razones explican que la carga académica te resulte exigente? Entre quienes reportaron como estresor “Carga académica exigente” Resultados por tipo de alumno </vt:lpstr>
      <vt:lpstr>Estresores 2022 - 2025</vt:lpstr>
      <vt:lpstr>Estrategias de afrontamiento  </vt:lpstr>
      <vt:lpstr>Condición de salud crónica</vt:lpstr>
      <vt:lpstr>Presentación de PowerPoint</vt:lpstr>
      <vt:lpstr>Salud mental</vt:lpstr>
      <vt:lpstr>Factor carga de enfermedad</vt:lpstr>
      <vt:lpstr>Patologías recurrentes grupo prevención indicada</vt:lpstr>
      <vt:lpstr>Episodio depresión – Grupo manejo clínico</vt:lpstr>
      <vt:lpstr>Trastorno de ansiedad generalizada – Grupo manejo clínico</vt:lpstr>
      <vt:lpstr>Trastorno de la personalidad – Grupo manejo clínico</vt:lpstr>
      <vt:lpstr>Uso problemático de marihuana – Grupo manejo clínico</vt:lpstr>
      <vt:lpstr>Uso problemático de marihuana – Grupo manejo clínico</vt:lpstr>
      <vt:lpstr>Uso problemático de alcohol – Grupo manejo clínico</vt:lpstr>
      <vt:lpstr>Ideación suicida – Grupo manejo clínico</vt:lpstr>
      <vt:lpstr>Ideación suicida – Grupo manejo clínico</vt:lpstr>
      <vt:lpstr>Ideación suicida – Grupo manejo clínico</vt:lpstr>
      <vt:lpstr>Presentación de PowerPoint</vt:lpstr>
      <vt:lpstr>Percepción de necesidad y acceso a tratamiento</vt:lpstr>
      <vt:lpstr>Percepción de necesidad y acceso a tratamiento</vt:lpstr>
      <vt:lpstr>Percepción de barreras de acceso a tratamiento</vt:lpstr>
      <vt:lpstr>Presentación de PowerPoint</vt:lpstr>
      <vt:lpstr>Nivel de bienestar</vt:lpstr>
      <vt:lpstr>Perma</vt:lpstr>
      <vt:lpstr>Perma</vt:lpstr>
      <vt:lpstr>Apoyo percibido</vt:lpstr>
      <vt:lpstr>Flow states – Estados de inmersión</vt:lpstr>
      <vt:lpstr>Flow states – Estados de inmersión</vt:lpstr>
      <vt:lpstr>Actividad física</vt:lpstr>
      <vt:lpstr>Alimentación</vt:lpstr>
      <vt:lpstr>Ingesta de líquidos</vt:lpstr>
      <vt:lpstr>Tabaquismo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inferenciales</vt:lpstr>
      <vt:lpstr>Presentación de PowerPoint</vt:lpstr>
      <vt:lpstr>Presentación de PowerPoint</vt:lpstr>
      <vt:lpstr>App Vivo</vt:lpstr>
      <vt:lpstr>Embajadores de la salud mental</vt:lpstr>
      <vt:lpstr>Embajadores de la salud mental</vt:lpstr>
      <vt:lpstr>Embajadores de la salud mental</vt:lpstr>
      <vt:lpstr>Embajadores de la salud mental</vt:lpstr>
      <vt:lpstr>Atenciones psicológicas</vt:lpstr>
      <vt:lpstr>Bienestar integral en movimiento</vt:lpstr>
      <vt:lpstr>Presentación de PowerPoint</vt:lpstr>
      <vt:lpstr>Conclusiones</vt:lpstr>
      <vt:lpstr>Reportes específicos</vt:lpstr>
      <vt:lpstr> Radiografía del Bienestar y la Salud Mental  2025  Duoc UC</vt:lpstr>
      <vt:lpstr>Presentación de PowerPoint</vt:lpstr>
      <vt:lpstr>Personas al cuidado</vt:lpstr>
      <vt:lpstr>Situación de empleo</vt:lpstr>
      <vt:lpstr>Condiciones para la actividad académica</vt:lpstr>
      <vt:lpstr>Uso de espacios sedes Duoc UC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Radiografía del Bienestar 2025 Duoc UC</dc:title>
  <dc:creator>Felipe Zapata</dc:creator>
  <cp:lastModifiedBy>Sebastián Eduardo Valenzuela Garrido</cp:lastModifiedBy>
  <cp:revision>375</cp:revision>
  <dcterms:created xsi:type="dcterms:W3CDTF">2021-01-18T15:18:56Z</dcterms:created>
  <dcterms:modified xsi:type="dcterms:W3CDTF">2025-11-02T16:22:09Z</dcterms:modified>
</cp:coreProperties>
</file>